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97" r:id="rId2"/>
    <p:sldId id="690" r:id="rId3"/>
    <p:sldId id="719" r:id="rId4"/>
    <p:sldId id="699" r:id="rId5"/>
    <p:sldId id="696" r:id="rId6"/>
    <p:sldId id="697" r:id="rId7"/>
    <p:sldId id="695" r:id="rId8"/>
    <p:sldId id="693" r:id="rId9"/>
    <p:sldId id="694" r:id="rId10"/>
    <p:sldId id="691" r:id="rId11"/>
    <p:sldId id="698" r:id="rId12"/>
    <p:sldId id="337" r:id="rId13"/>
    <p:sldId id="273" r:id="rId14"/>
    <p:sldId id="347" r:id="rId15"/>
    <p:sldId id="342" r:id="rId16"/>
    <p:sldId id="361" r:id="rId17"/>
    <p:sldId id="363" r:id="rId18"/>
    <p:sldId id="362" r:id="rId19"/>
    <p:sldId id="348" r:id="rId20"/>
    <p:sldId id="317" r:id="rId21"/>
    <p:sldId id="364" r:id="rId22"/>
    <p:sldId id="349" r:id="rId23"/>
    <p:sldId id="261" r:id="rId24"/>
    <p:sldId id="350" r:id="rId25"/>
    <p:sldId id="369" r:id="rId26"/>
    <p:sldId id="366" r:id="rId27"/>
    <p:sldId id="372" r:id="rId28"/>
    <p:sldId id="368" r:id="rId29"/>
    <p:sldId id="278" r:id="rId30"/>
    <p:sldId id="700" r:id="rId31"/>
    <p:sldId id="701" r:id="rId32"/>
    <p:sldId id="288" r:id="rId33"/>
    <p:sldId id="286" r:id="rId34"/>
    <p:sldId id="266" r:id="rId35"/>
    <p:sldId id="268" r:id="rId36"/>
    <p:sldId id="704" r:id="rId37"/>
    <p:sldId id="379" r:id="rId38"/>
    <p:sldId id="384" r:id="rId39"/>
    <p:sldId id="381" r:id="rId40"/>
    <p:sldId id="382" r:id="rId41"/>
    <p:sldId id="383" r:id="rId42"/>
    <p:sldId id="705" r:id="rId43"/>
    <p:sldId id="387" r:id="rId44"/>
    <p:sldId id="388" r:id="rId45"/>
    <p:sldId id="657" r:id="rId46"/>
    <p:sldId id="389" r:id="rId47"/>
    <p:sldId id="394" r:id="rId48"/>
    <p:sldId id="658" r:id="rId49"/>
    <p:sldId id="659" r:id="rId50"/>
    <p:sldId id="385" r:id="rId51"/>
    <p:sldId id="386" r:id="rId52"/>
    <p:sldId id="390" r:id="rId53"/>
    <p:sldId id="391" r:id="rId54"/>
    <p:sldId id="392" r:id="rId55"/>
    <p:sldId id="703" r:id="rId56"/>
    <p:sldId id="660" r:id="rId57"/>
    <p:sldId id="351" r:id="rId58"/>
    <p:sldId id="367" r:id="rId59"/>
    <p:sldId id="661" r:id="rId60"/>
    <p:sldId id="677" r:id="rId61"/>
    <p:sldId id="355" r:id="rId62"/>
    <p:sldId id="356" r:id="rId63"/>
    <p:sldId id="662" r:id="rId64"/>
    <p:sldId id="663" r:id="rId65"/>
    <p:sldId id="664" r:id="rId66"/>
    <p:sldId id="665" r:id="rId67"/>
    <p:sldId id="302" r:id="rId68"/>
    <p:sldId id="666" r:id="rId69"/>
    <p:sldId id="667" r:id="rId70"/>
    <p:sldId id="668" r:id="rId71"/>
    <p:sldId id="669" r:id="rId72"/>
    <p:sldId id="670" r:id="rId73"/>
    <p:sldId id="671" r:id="rId74"/>
    <p:sldId id="380" r:id="rId75"/>
    <p:sldId id="672" r:id="rId76"/>
    <p:sldId id="673" r:id="rId77"/>
    <p:sldId id="702" r:id="rId78"/>
    <p:sldId id="554" r:id="rId79"/>
    <p:sldId id="375" r:id="rId80"/>
    <p:sldId id="377" r:id="rId81"/>
    <p:sldId id="650" r:id="rId82"/>
    <p:sldId id="558" r:id="rId83"/>
    <p:sldId id="651" r:id="rId84"/>
    <p:sldId id="654" r:id="rId85"/>
    <p:sldId id="653" r:id="rId86"/>
    <p:sldId id="655" r:id="rId87"/>
    <p:sldId id="706" r:id="rId88"/>
    <p:sldId id="679" r:id="rId89"/>
    <p:sldId id="680" r:id="rId90"/>
    <p:sldId id="681" r:id="rId91"/>
    <p:sldId id="682" r:id="rId92"/>
    <p:sldId id="683" r:id="rId93"/>
    <p:sldId id="684" r:id="rId94"/>
    <p:sldId id="685" r:id="rId95"/>
    <p:sldId id="686" r:id="rId96"/>
    <p:sldId id="687" r:id="rId97"/>
    <p:sldId id="688" r:id="rId98"/>
    <p:sldId id="717" r:id="rId99"/>
    <p:sldId id="259" r:id="rId100"/>
    <p:sldId id="710" r:id="rId101"/>
    <p:sldId id="274" r:id="rId102"/>
    <p:sldId id="275" r:id="rId103"/>
    <p:sldId id="276" r:id="rId104"/>
    <p:sldId id="277" r:id="rId105"/>
    <p:sldId id="279" r:id="rId106"/>
    <p:sldId id="280" r:id="rId107"/>
    <p:sldId id="281" r:id="rId108"/>
    <p:sldId id="284" r:id="rId109"/>
    <p:sldId id="712" r:id="rId110"/>
    <p:sldId id="295" r:id="rId111"/>
    <p:sldId id="296" r:id="rId112"/>
    <p:sldId id="714" r:id="rId113"/>
    <p:sldId id="298" r:id="rId114"/>
    <p:sldId id="299" r:id="rId115"/>
    <p:sldId id="300" r:id="rId116"/>
    <p:sldId id="301" r:id="rId117"/>
    <p:sldId id="715" r:id="rId118"/>
    <p:sldId id="303" r:id="rId119"/>
    <p:sldId id="304" r:id="rId120"/>
    <p:sldId id="305" r:id="rId121"/>
    <p:sldId id="306" r:id="rId122"/>
    <p:sldId id="307" r:id="rId123"/>
    <p:sldId id="308" r:id="rId124"/>
    <p:sldId id="309" r:id="rId125"/>
    <p:sldId id="310" r:id="rId126"/>
    <p:sldId id="312" r:id="rId127"/>
    <p:sldId id="316" r:id="rId128"/>
    <p:sldId id="314" r:id="rId129"/>
    <p:sldId id="315" r:id="rId130"/>
    <p:sldId id="716" r:id="rId131"/>
    <p:sldId id="318" r:id="rId132"/>
    <p:sldId id="718" r:id="rId1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83"/>
    <p:restoredTop sz="94726"/>
  </p:normalViewPr>
  <p:slideViewPr>
    <p:cSldViewPr snapToGrid="0" snapToObjects="1">
      <p:cViewPr varScale="1">
        <p:scale>
          <a:sx n="120" d="100"/>
          <a:sy n="120" d="100"/>
        </p:scale>
        <p:origin x="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a:t>
            </a:fld>
            <a:endParaRPr lang="en-US"/>
          </a:p>
        </p:txBody>
      </p:sp>
    </p:spTree>
    <p:extLst>
      <p:ext uri="{BB962C8B-B14F-4D97-AF65-F5344CB8AC3E}">
        <p14:creationId xmlns:p14="http://schemas.microsoft.com/office/powerpoint/2010/main" val="5210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44C6-A2CD-595A-36F0-76744E899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22A2-13CD-6F1D-6ECF-815E230E25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666B45-C250-8956-3C28-7BF58C29A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CB5BB-D65B-EEF9-2EF5-3D378063047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10</a:t>
            </a:fld>
            <a:endParaRPr lang="en-US"/>
          </a:p>
        </p:txBody>
      </p:sp>
    </p:spTree>
    <p:extLst>
      <p:ext uri="{BB962C8B-B14F-4D97-AF65-F5344CB8AC3E}">
        <p14:creationId xmlns:p14="http://schemas.microsoft.com/office/powerpoint/2010/main" val="52091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6EEA-C071-8A2F-3A3D-E04281DD7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A02B9-96AB-52B4-7340-9FBC298A14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572A45-D011-2992-50AE-F1068B8524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8C108-225F-B097-66D5-25BCB5832569}"/>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11</a:t>
            </a:fld>
            <a:endParaRPr lang="en-US"/>
          </a:p>
        </p:txBody>
      </p:sp>
    </p:spTree>
    <p:extLst>
      <p:ext uri="{BB962C8B-B14F-4D97-AF65-F5344CB8AC3E}">
        <p14:creationId xmlns:p14="http://schemas.microsoft.com/office/powerpoint/2010/main" val="110078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12</a:t>
            </a:fld>
            <a:endParaRPr lang="en-US"/>
          </a:p>
        </p:txBody>
      </p:sp>
    </p:spTree>
    <p:extLst>
      <p:ext uri="{BB962C8B-B14F-4D97-AF65-F5344CB8AC3E}">
        <p14:creationId xmlns:p14="http://schemas.microsoft.com/office/powerpoint/2010/main" val="187347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15</a:t>
            </a:fld>
            <a:endParaRPr lang="en-US"/>
          </a:p>
        </p:txBody>
      </p:sp>
    </p:spTree>
    <p:extLst>
      <p:ext uri="{BB962C8B-B14F-4D97-AF65-F5344CB8AC3E}">
        <p14:creationId xmlns:p14="http://schemas.microsoft.com/office/powerpoint/2010/main" val="52826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16</a:t>
            </a:fld>
            <a:endParaRPr lang="en-US"/>
          </a:p>
        </p:txBody>
      </p:sp>
    </p:spTree>
    <p:extLst>
      <p:ext uri="{BB962C8B-B14F-4D97-AF65-F5344CB8AC3E}">
        <p14:creationId xmlns:p14="http://schemas.microsoft.com/office/powerpoint/2010/main" val="210280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17</a:t>
            </a:fld>
            <a:endParaRPr lang="en-US"/>
          </a:p>
        </p:txBody>
      </p:sp>
    </p:spTree>
    <p:extLst>
      <p:ext uri="{BB962C8B-B14F-4D97-AF65-F5344CB8AC3E}">
        <p14:creationId xmlns:p14="http://schemas.microsoft.com/office/powerpoint/2010/main" val="182804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18</a:t>
            </a:fld>
            <a:endParaRPr lang="en-US"/>
          </a:p>
        </p:txBody>
      </p:sp>
    </p:spTree>
    <p:extLst>
      <p:ext uri="{BB962C8B-B14F-4D97-AF65-F5344CB8AC3E}">
        <p14:creationId xmlns:p14="http://schemas.microsoft.com/office/powerpoint/2010/main" val="76543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19</a:t>
            </a:fld>
            <a:endParaRPr lang="en-US"/>
          </a:p>
        </p:txBody>
      </p:sp>
    </p:spTree>
    <p:extLst>
      <p:ext uri="{BB962C8B-B14F-4D97-AF65-F5344CB8AC3E}">
        <p14:creationId xmlns:p14="http://schemas.microsoft.com/office/powerpoint/2010/main" val="377147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22</a:t>
            </a:fld>
            <a:endParaRPr lang="en-US"/>
          </a:p>
        </p:txBody>
      </p:sp>
    </p:spTree>
    <p:extLst>
      <p:ext uri="{BB962C8B-B14F-4D97-AF65-F5344CB8AC3E}">
        <p14:creationId xmlns:p14="http://schemas.microsoft.com/office/powerpoint/2010/main" val="229266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45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42F3-BCC9-F7CC-311B-DCD0464E5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2D9F-E304-2F34-F8D6-174BDD2222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2CC99-2112-2651-2067-1CB227DC20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A3151C-5F03-4187-3EFC-9AB29C05400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a:t>
            </a:fld>
            <a:endParaRPr lang="en-US"/>
          </a:p>
        </p:txBody>
      </p:sp>
    </p:spTree>
    <p:extLst>
      <p:ext uri="{BB962C8B-B14F-4D97-AF65-F5344CB8AC3E}">
        <p14:creationId xmlns:p14="http://schemas.microsoft.com/office/powerpoint/2010/main" val="2833945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04BB-C7E1-C40C-CFC9-00D7743F8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1D99B-F21F-AEE6-1365-A204AB12C7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5608D8-7640-DB7C-61E6-5E0B2BCD1F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974C0-E1F9-CE6F-CBA3-19E3A3D0BC7B}"/>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36</a:t>
            </a:fld>
            <a:endParaRPr lang="en-US"/>
          </a:p>
        </p:txBody>
      </p:sp>
    </p:spTree>
    <p:extLst>
      <p:ext uri="{BB962C8B-B14F-4D97-AF65-F5344CB8AC3E}">
        <p14:creationId xmlns:p14="http://schemas.microsoft.com/office/powerpoint/2010/main" val="423767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1E658-3C17-D9DC-0E37-BD10E865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F424-4378-6EF5-4489-515EAB8F63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456C1F-9CE2-A903-3079-EECEE88E38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264DF2-AC73-A1E4-D35A-057F3F221157}"/>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42</a:t>
            </a:fld>
            <a:endParaRPr lang="en-US"/>
          </a:p>
        </p:txBody>
      </p:sp>
    </p:spTree>
    <p:extLst>
      <p:ext uri="{BB962C8B-B14F-4D97-AF65-F5344CB8AC3E}">
        <p14:creationId xmlns:p14="http://schemas.microsoft.com/office/powerpoint/2010/main" val="401089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5D22-4863-6DC3-0B5F-76A15B45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A16FC-DF40-A637-352F-5BBDAB4C27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A13E0AC-1A83-75A7-1D27-9A5EDB7C12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C9DFEE-0963-44B3-83E1-2F3EE5A822B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55</a:t>
            </a:fld>
            <a:endParaRPr lang="en-US"/>
          </a:p>
        </p:txBody>
      </p:sp>
    </p:spTree>
    <p:extLst>
      <p:ext uri="{BB962C8B-B14F-4D97-AF65-F5344CB8AC3E}">
        <p14:creationId xmlns:p14="http://schemas.microsoft.com/office/powerpoint/2010/main" val="43286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56</a:t>
            </a:fld>
            <a:endParaRPr lang="en-US"/>
          </a:p>
        </p:txBody>
      </p:sp>
    </p:spTree>
    <p:extLst>
      <p:ext uri="{BB962C8B-B14F-4D97-AF65-F5344CB8AC3E}">
        <p14:creationId xmlns:p14="http://schemas.microsoft.com/office/powerpoint/2010/main" val="165210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57</a:t>
            </a:fld>
            <a:endParaRPr lang="en-US"/>
          </a:p>
        </p:txBody>
      </p:sp>
    </p:spTree>
    <p:extLst>
      <p:ext uri="{BB962C8B-B14F-4D97-AF65-F5344CB8AC3E}">
        <p14:creationId xmlns:p14="http://schemas.microsoft.com/office/powerpoint/2010/main" val="3151700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58</a:t>
            </a:fld>
            <a:endParaRPr lang="en-US"/>
          </a:p>
        </p:txBody>
      </p:sp>
    </p:spTree>
    <p:extLst>
      <p:ext uri="{BB962C8B-B14F-4D97-AF65-F5344CB8AC3E}">
        <p14:creationId xmlns:p14="http://schemas.microsoft.com/office/powerpoint/2010/main" val="200180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59</a:t>
            </a:fld>
            <a:endParaRPr lang="en-US"/>
          </a:p>
        </p:txBody>
      </p:sp>
    </p:spTree>
    <p:extLst>
      <p:ext uri="{BB962C8B-B14F-4D97-AF65-F5344CB8AC3E}">
        <p14:creationId xmlns:p14="http://schemas.microsoft.com/office/powerpoint/2010/main" val="3706014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60</a:t>
            </a:fld>
            <a:endParaRPr lang="en-US"/>
          </a:p>
        </p:txBody>
      </p:sp>
    </p:spTree>
    <p:extLst>
      <p:ext uri="{BB962C8B-B14F-4D97-AF65-F5344CB8AC3E}">
        <p14:creationId xmlns:p14="http://schemas.microsoft.com/office/powerpoint/2010/main" val="295362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61</a:t>
            </a:fld>
            <a:endParaRPr lang="en-US"/>
          </a:p>
        </p:txBody>
      </p:sp>
    </p:spTree>
    <p:extLst>
      <p:ext uri="{BB962C8B-B14F-4D97-AF65-F5344CB8AC3E}">
        <p14:creationId xmlns:p14="http://schemas.microsoft.com/office/powerpoint/2010/main" val="605970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62</a:t>
            </a:fld>
            <a:endParaRPr lang="en-US"/>
          </a:p>
        </p:txBody>
      </p:sp>
    </p:spTree>
    <p:extLst>
      <p:ext uri="{BB962C8B-B14F-4D97-AF65-F5344CB8AC3E}">
        <p14:creationId xmlns:p14="http://schemas.microsoft.com/office/powerpoint/2010/main" val="129729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D480-BC2E-0EE9-458E-BBA138F46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9A911-C39F-CAF9-B013-1CBD46595A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73E711-E9AF-1D3D-B320-1525387C4B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8A6580-3108-1204-04D2-D42C02B1C3D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a:t>
            </a:fld>
            <a:endParaRPr lang="en-US"/>
          </a:p>
        </p:txBody>
      </p:sp>
    </p:spTree>
    <p:extLst>
      <p:ext uri="{BB962C8B-B14F-4D97-AF65-F5344CB8AC3E}">
        <p14:creationId xmlns:p14="http://schemas.microsoft.com/office/powerpoint/2010/main" val="295457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63</a:t>
            </a:fld>
            <a:endParaRPr lang="en-US"/>
          </a:p>
        </p:txBody>
      </p:sp>
    </p:spTree>
    <p:extLst>
      <p:ext uri="{BB962C8B-B14F-4D97-AF65-F5344CB8AC3E}">
        <p14:creationId xmlns:p14="http://schemas.microsoft.com/office/powerpoint/2010/main" val="840739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64</a:t>
            </a:fld>
            <a:endParaRPr lang="en-US"/>
          </a:p>
        </p:txBody>
      </p:sp>
    </p:spTree>
    <p:extLst>
      <p:ext uri="{BB962C8B-B14F-4D97-AF65-F5344CB8AC3E}">
        <p14:creationId xmlns:p14="http://schemas.microsoft.com/office/powerpoint/2010/main" val="199759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4042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4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704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76</a:t>
            </a:fld>
            <a:endParaRPr lang="en-US"/>
          </a:p>
        </p:txBody>
      </p:sp>
    </p:spTree>
    <p:extLst>
      <p:ext uri="{BB962C8B-B14F-4D97-AF65-F5344CB8AC3E}">
        <p14:creationId xmlns:p14="http://schemas.microsoft.com/office/powerpoint/2010/main" val="2957928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611A-ACE5-93E8-76F5-BF6F157AD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D73A2-A322-8284-1E34-4FDCBC5238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E21A40-0A0B-854B-A787-E5402D0E00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71E884-D0E8-1CF5-6573-A773C77C2591}"/>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77</a:t>
            </a:fld>
            <a:endParaRPr lang="en-US"/>
          </a:p>
        </p:txBody>
      </p:sp>
    </p:spTree>
    <p:extLst>
      <p:ext uri="{BB962C8B-B14F-4D97-AF65-F5344CB8AC3E}">
        <p14:creationId xmlns:p14="http://schemas.microsoft.com/office/powerpoint/2010/main" val="161946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8DFD0198-3A58-9386-CE95-0F2BDA3CF7E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77D76744-9DEC-0E07-CD6A-898FFCE8C0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28C65CB5-2097-5D05-447F-EBFB377EA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59A64-109C-564A-A905-53CBF29C27E2}" type="slidenum">
              <a:rPr lang="en-GB" altLang="en-US" smtClean="0"/>
              <a:pPr/>
              <a:t>78</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589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077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60F98-FCAD-0D8C-2625-8B10BDDA1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8C331-2FF9-54E2-3D09-0004F9BB01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1B459F-B610-112F-2F1B-1A5FBA9E4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8C1B93-ABA5-ADF5-B706-1A9DE1E132F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a:t>
            </a:fld>
            <a:endParaRPr lang="en-US"/>
          </a:p>
        </p:txBody>
      </p:sp>
    </p:spTree>
    <p:extLst>
      <p:ext uri="{BB962C8B-B14F-4D97-AF65-F5344CB8AC3E}">
        <p14:creationId xmlns:p14="http://schemas.microsoft.com/office/powerpoint/2010/main" val="117280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32CFF78B-DFEC-A5A0-90A7-B928E7BF1C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28F978E0-FA6C-8244-988C-DE3D4F5036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8D15449E-4049-46A9-4EC5-29C1375152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4752F30-CB22-6941-A863-3125F78D69C6}" type="slidenum">
              <a:rPr lang="en-GB" altLang="en-US" smtClean="0"/>
              <a:pPr/>
              <a:t>81</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57AC6D52-8355-5C08-73A1-A141621BD73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262412EE-9053-45B0-348E-7124DFE734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ACFAD000-3851-A5D1-EC65-914A7B039E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35FEF72-063F-FB45-AD59-F13FD2E27069}" type="slidenum">
              <a:rPr lang="en-GB" altLang="en-US" smtClean="0"/>
              <a:pPr/>
              <a:t>82</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6F4A2E81-E400-62DA-AE4E-1F3B1F364A9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96414191-F7C5-9998-1B33-0FFD843E24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9A2CF682-7915-AF2F-3B6A-3D3A81B6B5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EC52A9-AE7F-A046-B403-F4F785672F9D}" type="slidenum">
              <a:rPr lang="en-GB" altLang="en-US" smtClean="0"/>
              <a:pPr/>
              <a:t>83</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84</a:t>
            </a:fld>
            <a:endParaRPr lang="en-GB" altLang="en-US"/>
          </a:p>
        </p:txBody>
      </p:sp>
    </p:spTree>
    <p:extLst>
      <p:ext uri="{BB962C8B-B14F-4D97-AF65-F5344CB8AC3E}">
        <p14:creationId xmlns:p14="http://schemas.microsoft.com/office/powerpoint/2010/main" val="369648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85</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C32926AB-9EFF-5FC3-4AE1-905AE004C7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4BC5BB1B-88AB-9168-40FE-8FC24DC457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E645024E-3A4E-2683-2C8A-8CB701E95B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AA3B69-E6AB-294A-9EB5-1432CBEBDB46}" type="slidenum">
              <a:rPr lang="en-GB" altLang="en-US" smtClean="0"/>
              <a:pPr/>
              <a:t>86</a:t>
            </a:fld>
            <a:endParaRPr lang="en-GB" altLang="en-US"/>
          </a:p>
        </p:txBody>
      </p:sp>
    </p:spTree>
    <p:extLst>
      <p:ext uri="{BB962C8B-B14F-4D97-AF65-F5344CB8AC3E}">
        <p14:creationId xmlns:p14="http://schemas.microsoft.com/office/powerpoint/2010/main" val="60300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2723-6AAA-53C8-BC3D-9BDB7CB80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DC207-E031-4399-9A13-1E7F383A53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CABF7C-0C1A-7C1F-11AF-F6407690A2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B655AE-6818-6B5D-AA6C-C43F62072D7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87</a:t>
            </a:fld>
            <a:endParaRPr lang="en-US"/>
          </a:p>
        </p:txBody>
      </p:sp>
    </p:spTree>
    <p:extLst>
      <p:ext uri="{BB962C8B-B14F-4D97-AF65-F5344CB8AC3E}">
        <p14:creationId xmlns:p14="http://schemas.microsoft.com/office/powerpoint/2010/main" val="3194281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88</a:t>
            </a:fld>
            <a:endParaRPr lang="en-US"/>
          </a:p>
        </p:txBody>
      </p:sp>
    </p:spTree>
    <p:extLst>
      <p:ext uri="{BB962C8B-B14F-4D97-AF65-F5344CB8AC3E}">
        <p14:creationId xmlns:p14="http://schemas.microsoft.com/office/powerpoint/2010/main" val="2298395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89</a:t>
            </a:fld>
            <a:endParaRPr lang="en-US"/>
          </a:p>
        </p:txBody>
      </p:sp>
    </p:spTree>
    <p:extLst>
      <p:ext uri="{BB962C8B-B14F-4D97-AF65-F5344CB8AC3E}">
        <p14:creationId xmlns:p14="http://schemas.microsoft.com/office/powerpoint/2010/main" val="1608587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90</a:t>
            </a:fld>
            <a:endParaRPr lang="en-US"/>
          </a:p>
        </p:txBody>
      </p:sp>
    </p:spTree>
    <p:extLst>
      <p:ext uri="{BB962C8B-B14F-4D97-AF65-F5344CB8AC3E}">
        <p14:creationId xmlns:p14="http://schemas.microsoft.com/office/powerpoint/2010/main" val="219010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D401-5DD9-29BA-5B8C-D2696F0D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D4099-8D7F-3E81-C7A0-A11AA3E60A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6D72B6A-87F2-DA6A-8B47-59A8920B00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15A25D-55C8-B545-BC4A-9E68B5F4FA4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a:t>
            </a:fld>
            <a:endParaRPr lang="en-US"/>
          </a:p>
        </p:txBody>
      </p:sp>
    </p:spTree>
    <p:extLst>
      <p:ext uri="{BB962C8B-B14F-4D97-AF65-F5344CB8AC3E}">
        <p14:creationId xmlns:p14="http://schemas.microsoft.com/office/powerpoint/2010/main" val="953456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91</a:t>
            </a:fld>
            <a:endParaRPr lang="en-US"/>
          </a:p>
        </p:txBody>
      </p:sp>
    </p:spTree>
    <p:extLst>
      <p:ext uri="{BB962C8B-B14F-4D97-AF65-F5344CB8AC3E}">
        <p14:creationId xmlns:p14="http://schemas.microsoft.com/office/powerpoint/2010/main" val="3816559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92</a:t>
            </a:fld>
            <a:endParaRPr lang="en-US"/>
          </a:p>
        </p:txBody>
      </p:sp>
    </p:spTree>
    <p:extLst>
      <p:ext uri="{BB962C8B-B14F-4D97-AF65-F5344CB8AC3E}">
        <p14:creationId xmlns:p14="http://schemas.microsoft.com/office/powerpoint/2010/main" val="3073728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93</a:t>
            </a:fld>
            <a:endParaRPr lang="en-US"/>
          </a:p>
        </p:txBody>
      </p:sp>
    </p:spTree>
    <p:extLst>
      <p:ext uri="{BB962C8B-B14F-4D97-AF65-F5344CB8AC3E}">
        <p14:creationId xmlns:p14="http://schemas.microsoft.com/office/powerpoint/2010/main" val="4119532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8628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79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83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97</a:t>
            </a:fld>
            <a:endParaRPr lang="en-US"/>
          </a:p>
        </p:txBody>
      </p:sp>
    </p:spTree>
    <p:extLst>
      <p:ext uri="{BB962C8B-B14F-4D97-AF65-F5344CB8AC3E}">
        <p14:creationId xmlns:p14="http://schemas.microsoft.com/office/powerpoint/2010/main" val="2801584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6BA2-4CBE-E647-E0EC-A13683C14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37FB8-688D-B573-8E51-FCB7EF7BE1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CE698-2A39-7F0E-0292-4650703D83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59EDD7-F4AA-0878-BC52-DCD9D946291A}"/>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98</a:t>
            </a:fld>
            <a:endParaRPr lang="en-US"/>
          </a:p>
        </p:txBody>
      </p:sp>
    </p:spTree>
    <p:extLst>
      <p:ext uri="{BB962C8B-B14F-4D97-AF65-F5344CB8AC3E}">
        <p14:creationId xmlns:p14="http://schemas.microsoft.com/office/powerpoint/2010/main" val="3257541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C04-B4CC-B092-1297-DE7EC8350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F6C2-4FED-9401-CEE0-1980EAA9C6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2EF219-6913-759D-6DAD-2731E29770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95D2BD-9E0E-88F0-CA6B-4052BCAF834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132</a:t>
            </a:fld>
            <a:endParaRPr lang="en-US"/>
          </a:p>
        </p:txBody>
      </p:sp>
    </p:spTree>
    <p:extLst>
      <p:ext uri="{BB962C8B-B14F-4D97-AF65-F5344CB8AC3E}">
        <p14:creationId xmlns:p14="http://schemas.microsoft.com/office/powerpoint/2010/main" val="22451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572E-AC5B-BD92-D6AB-977EF2F53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50A6B-D5D8-B572-D023-121B640541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56F4DA-8888-6A6B-8B1F-53EB54CE2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77EB0-BB17-E9C7-8301-3B98AA8040A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a:t>
            </a:fld>
            <a:endParaRPr lang="en-US"/>
          </a:p>
        </p:txBody>
      </p:sp>
    </p:spTree>
    <p:extLst>
      <p:ext uri="{BB962C8B-B14F-4D97-AF65-F5344CB8AC3E}">
        <p14:creationId xmlns:p14="http://schemas.microsoft.com/office/powerpoint/2010/main" val="333387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90DDD-4A35-8897-6AC7-DB2A1BAA3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727A4-7307-4B5B-E0B5-4380B6AF57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F692A0-199F-20CD-931A-E955AB9D05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6A1DDD-3517-0277-5D86-5D7E16F1438D}"/>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a:t>
            </a:fld>
            <a:endParaRPr lang="en-US"/>
          </a:p>
        </p:txBody>
      </p:sp>
    </p:spTree>
    <p:extLst>
      <p:ext uri="{BB962C8B-B14F-4D97-AF65-F5344CB8AC3E}">
        <p14:creationId xmlns:p14="http://schemas.microsoft.com/office/powerpoint/2010/main" val="63005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EB88-45B2-A590-72C6-84094804E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2A181-F821-3808-FDE1-BB9A4B4FD9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B7B59D-E3CF-F758-885B-C8277BE28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AFB8B6-79F6-46BE-910D-382F96C1B30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a:t>
            </a:fld>
            <a:endParaRPr lang="en-US"/>
          </a:p>
        </p:txBody>
      </p:sp>
    </p:spTree>
    <p:extLst>
      <p:ext uri="{BB962C8B-B14F-4D97-AF65-F5344CB8AC3E}">
        <p14:creationId xmlns:p14="http://schemas.microsoft.com/office/powerpoint/2010/main" val="162582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9374-D41B-8BA6-1373-83515AFE5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E94A-8124-D643-FE90-C79FFDA67D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384955-5E67-D1A9-CC49-AAB950BDB1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36979-32ED-9424-901B-C1A8E3EFA632}"/>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a:t>
            </a:fld>
            <a:endParaRPr lang="en-US"/>
          </a:p>
        </p:txBody>
      </p:sp>
    </p:spTree>
    <p:extLst>
      <p:ext uri="{BB962C8B-B14F-4D97-AF65-F5344CB8AC3E}">
        <p14:creationId xmlns:p14="http://schemas.microsoft.com/office/powerpoint/2010/main" val="342509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 name="Shape 110"/>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11" name="Shape 111"/>
          <p:cNvSpPr>
            <a:spLocks noGrp="1"/>
          </p:cNvSpPr>
          <p:nvPr>
            <p:ph type="body" idx="1"/>
          </p:nvPr>
        </p:nvSpPr>
        <p:spPr>
          <a:xfrm>
            <a:off x="2166937" y="1910953"/>
            <a:ext cx="7858126" cy="4464844"/>
          </a:xfrm>
          <a:prstGeom prst="rect">
            <a:avLst/>
          </a:prstGeom>
        </p:spPr>
        <p:txBody>
          <a:bodyPr lIns="35718" tIns="35718" rIns="35718" bIns="35718" anchor="ctr"/>
          <a:lstStyle>
            <a:lvl1pPr marL="293370" indent="-293370" defTabSz="410765">
              <a:lnSpc>
                <a:spcPct val="100000"/>
              </a:lnSpc>
              <a:spcBef>
                <a:spcPts val="2600"/>
              </a:spcBef>
              <a:buFontTx/>
              <a:defRPr>
                <a:solidFill>
                  <a:srgbClr val="72675A"/>
                </a:solidFill>
                <a:latin typeface="Baskerville"/>
                <a:ea typeface="Baskerville"/>
                <a:cs typeface="Baskerville"/>
                <a:sym typeface="Baskerville"/>
              </a:defRPr>
            </a:lvl1pPr>
            <a:lvl2pPr marL="712469" indent="-293369" defTabSz="410765">
              <a:lnSpc>
                <a:spcPct val="100000"/>
              </a:lnSpc>
              <a:spcBef>
                <a:spcPts val="2600"/>
              </a:spcBef>
              <a:buFontTx/>
              <a:defRPr>
                <a:solidFill>
                  <a:srgbClr val="72675A"/>
                </a:solidFill>
                <a:latin typeface="Baskerville"/>
                <a:ea typeface="Baskerville"/>
                <a:cs typeface="Baskerville"/>
                <a:sym typeface="Baskerville"/>
              </a:defRPr>
            </a:lvl2pPr>
            <a:lvl3pPr marL="1131569" indent="-293369" defTabSz="410765">
              <a:lnSpc>
                <a:spcPct val="100000"/>
              </a:lnSpc>
              <a:spcBef>
                <a:spcPts val="2600"/>
              </a:spcBef>
              <a:buFontTx/>
              <a:defRPr>
                <a:solidFill>
                  <a:srgbClr val="72675A"/>
                </a:solidFill>
                <a:latin typeface="Baskerville"/>
                <a:ea typeface="Baskerville"/>
                <a:cs typeface="Baskerville"/>
                <a:sym typeface="Baskerville"/>
              </a:defRPr>
            </a:lvl3pPr>
            <a:lvl4pPr marL="1550669" indent="-293369" defTabSz="410765">
              <a:lnSpc>
                <a:spcPct val="100000"/>
              </a:lnSpc>
              <a:spcBef>
                <a:spcPts val="2600"/>
              </a:spcBef>
              <a:buFontTx/>
              <a:defRPr>
                <a:solidFill>
                  <a:srgbClr val="72675A"/>
                </a:solidFill>
                <a:latin typeface="Baskerville"/>
                <a:ea typeface="Baskerville"/>
                <a:cs typeface="Baskerville"/>
                <a:sym typeface="Baskerville"/>
              </a:defRPr>
            </a:lvl4pPr>
            <a:lvl5pPr marL="1969770" indent="-293370" defTabSz="410765">
              <a:lnSpc>
                <a:spcPct val="100000"/>
              </a:lnSpc>
              <a:spcBef>
                <a:spcPts val="2600"/>
              </a:spcBef>
              <a:buFontTx/>
              <a:defRPr>
                <a:solidFill>
                  <a:srgbClr val="72675A"/>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Shape 119"/>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20" name="Shape 120"/>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8" name="Shape 128"/>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9" name="Shape 129"/>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2" descr="Image result for blockpass id lab">
            <a:extLst>
              <a:ext uri="{FF2B5EF4-FFF2-40B4-BE49-F238E27FC236}">
                <a16:creationId xmlns:a16="http://schemas.microsoft.com/office/drawing/2014/main" id="{F023FDA4-5E2A-B548-968A-8731B98912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23155" y="5613827"/>
            <a:ext cx="3161858" cy="15809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3B5BCD-BD3D-A174-732E-C7AFAD71166E}"/>
              </a:ext>
            </a:extLst>
          </p:cNvPr>
          <p:cNvSpPr>
            <a:spLocks noGrp="1"/>
          </p:cNvSpPr>
          <p:nvPr>
            <p:ph type="dt" sz="half" idx="10"/>
          </p:nvPr>
        </p:nvSpPr>
        <p:spPr/>
        <p:txBody>
          <a:bodyPr/>
          <a:lstStyle>
            <a:lvl1pPr>
              <a:defRPr/>
            </a:lvl1pPr>
          </a:lstStyle>
          <a:p>
            <a:pPr>
              <a:defRPr/>
            </a:pPr>
            <a:fld id="{35E9BDB7-087F-004A-AE3F-B7923D317D59}" type="datetimeFigureOut">
              <a:rPr lang="en-GB" altLang="en-US"/>
              <a:pPr>
                <a:defRPr/>
              </a:pPr>
              <a:t>25/03/2025</a:t>
            </a:fld>
            <a:endParaRPr lang="en-GB" altLang="en-US"/>
          </a:p>
        </p:txBody>
      </p:sp>
      <p:sp>
        <p:nvSpPr>
          <p:cNvPr id="5" name="Footer Placeholder 4">
            <a:extLst>
              <a:ext uri="{FF2B5EF4-FFF2-40B4-BE49-F238E27FC236}">
                <a16:creationId xmlns:a16="http://schemas.microsoft.com/office/drawing/2014/main" id="{3D40B3AD-F257-DCBD-AD78-01C31569CEFF}"/>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0E8560E5-B3DC-3882-79E0-752188B56812}"/>
              </a:ext>
            </a:extLst>
          </p:cNvPr>
          <p:cNvSpPr>
            <a:spLocks noGrp="1"/>
          </p:cNvSpPr>
          <p:nvPr>
            <p:ph type="sldNum" sz="quarter" idx="12"/>
          </p:nvPr>
        </p:nvSpPr>
        <p:spPr>
          <a:xfrm>
            <a:off x="11078726" y="6400413"/>
            <a:ext cx="275074" cy="276999"/>
          </a:xfrm>
        </p:spPr>
        <p:txBody>
          <a:bodyPr/>
          <a:lstStyle>
            <a:lvl1pPr>
              <a:defRPr/>
            </a:lvl1pPr>
          </a:lstStyle>
          <a:p>
            <a:pPr>
              <a:defRPr/>
            </a:pPr>
            <a:fld id="{A4C3EC97-9202-5441-B6B2-6F173EF2098C}" type="slidenum">
              <a:rPr lang="en-GB" altLang="en-US"/>
              <a:pPr>
                <a:defRPr/>
              </a:pPr>
              <a:t>‹#›</a:t>
            </a:fld>
            <a:endParaRPr lang="en-GB" altLang="en-US"/>
          </a:p>
        </p:txBody>
      </p:sp>
    </p:spTree>
    <p:extLst>
      <p:ext uri="{BB962C8B-B14F-4D97-AF65-F5344CB8AC3E}">
        <p14:creationId xmlns:p14="http://schemas.microsoft.com/office/powerpoint/2010/main" val="112046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204215" y="109093"/>
            <a:ext cx="10515601" cy="1110108"/>
          </a:xfrm>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lvl1pPr>
              <a:defRPr sz="4400">
                <a:solidFill>
                  <a:srgbClr val="000000"/>
                </a:solidFill>
              </a:defRPr>
            </a:lvl1p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xfrm>
            <a:off x="204215" y="109093"/>
            <a:ext cx="10515601" cy="1110108"/>
          </a:xfrm>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xfrm>
            <a:off x="838200" y="365125"/>
            <a:ext cx="10515600" cy="1325563"/>
          </a:xfrm>
          <a:prstGeom prst="rect">
            <a:avLst/>
          </a:prstGeom>
        </p:spPr>
        <p:txBody>
          <a:bodyPr/>
          <a:lstStyle>
            <a:lvl1pPr>
              <a:defRPr sz="4400">
                <a:solidFill>
                  <a:srgbClr val="000000"/>
                </a:solidFill>
              </a:defRPr>
            </a:lvl1p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lvl1pPr>
              <a:defRPr sz="4400">
                <a:solidFill>
                  <a:srgbClr val="000000"/>
                </a:solidFill>
              </a:defRPr>
            </a:lvl1p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0" y="0"/>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golang/go_pad"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hyperlink" Target="https://asecuritysite.com/webcrypto/crypt_eddsa_enc" TargetMode="External"/><Relationship Id="rId2" Type="http://schemas.openxmlformats.org/officeDocument/2006/relationships/hyperlink" Target="https://asecuritysite.com/webcrypto/crypt_ecdsa" TargetMode="External"/><Relationship Id="rId1" Type="http://schemas.openxmlformats.org/officeDocument/2006/relationships/slideLayout" Target="../slideLayouts/slideLayout13.xml"/><Relationship Id="rId5" Type="http://schemas.openxmlformats.org/officeDocument/2006/relationships/hyperlink" Target="https://asecuritysite.com/webcrypto/crypt_rsa5_enc" TargetMode="External"/><Relationship Id="rId4" Type="http://schemas.openxmlformats.org/officeDocument/2006/relationships/hyperlink" Target="https://asecuritysite.com/webcrypto/crypt_rsa7_enc"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asecuritysite.com/golang/go_chacha"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asecuritysite.com/hazmat/hashnew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asecuritysite.com/golang/go_symmetr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golang/gohash"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asecuritysite.com/openssl/passw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hash/hashnew"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securitysite.com/openssl/openssl_full2b"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golang/circl_xo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securitysite.com/hash/sal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htest"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mac/hashnew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securitysite.com/aes/hashnew4a"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asecuritysite.com/mac/openssl_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pbkdf2/hashnew3"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securitysite.com/hash/htes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securitysite.com/pbkdf2/PBKDF2_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s://asecuritysite.com/pbkdf2/kdf"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securitysite.com/golang/go_elgam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asecuritysite.com/golang/go_elgam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securitysite.com/rsa/go_rsa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securitysite.com/rsa/go_rsa3"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securitysite.com/ecc/plot05"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securitysite.com/encryption/ecc_pointsv" TargetMode="External"/><Relationship Id="rId1" Type="http://schemas.openxmlformats.org/officeDocument/2006/relationships/slideLayout" Target="../slideLayouts/slideLayout2.xml"/><Relationship Id="rId4" Type="http://schemas.openxmlformats.org/officeDocument/2006/relationships/hyperlink" Target="https://asecuritysite.com/ecc/ecc_pointsv"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securitysite.com/ecc/ecc_typ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securitysite.com/ecc/js_ethereum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securitysite.com/openssh/openssh"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securitysite.com/digitalcert/sigs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securitysite.com/powershell/oid"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asecuritysite.com/rsa/go_rsa5" TargetMode="External"/><Relationship Id="rId5" Type="http://schemas.openxmlformats.org/officeDocument/2006/relationships/image" Target="../media/image98.png"/><Relationship Id="rId4" Type="http://schemas.openxmlformats.org/officeDocument/2006/relationships/hyperlink" Target="https://asecuritysite.com/rsa/go_rsa4"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asecuritysite.com/cracking/ecd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asecuritysite.com/golang/ecdsa_rs2" TargetMode="External"/><Relationship Id="rId4" Type="http://schemas.openxmlformats.org/officeDocument/2006/relationships/hyperlink" Target="https://asecuritysite.com/golang/ecdsa_r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securitysite.com/aws/lab09"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E8185553-3D38-CDE1-CC7E-7F9F77DEF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E1F1DC-2D72-3403-4822-024F21FFA2C9}"/>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Tree>
    <p:extLst>
      <p:ext uri="{BB962C8B-B14F-4D97-AF65-F5344CB8AC3E}">
        <p14:creationId xmlns:p14="http://schemas.microsoft.com/office/powerpoint/2010/main" val="14616282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2B74A-B324-FA40-655E-7D5E6F1574C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8001DE-B27D-31CD-4D28-DAC2AE3A7C57}"/>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A255AFA3-026C-5FB8-4CE8-C7B3026327F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Basic Operation</a:t>
            </a:r>
            <a:endParaRPr sz="4000" dirty="0">
              <a:solidFill>
                <a:srgbClr val="C00000"/>
              </a:solidFill>
            </a:endParaRPr>
          </a:p>
        </p:txBody>
      </p:sp>
      <p:pic>
        <p:nvPicPr>
          <p:cNvPr id="10" name="Picture 9" descr="A diagram of a computer code&#10;&#10;AI-generated content may be incorrect.">
            <a:extLst>
              <a:ext uri="{FF2B5EF4-FFF2-40B4-BE49-F238E27FC236}">
                <a16:creationId xmlns:a16="http://schemas.microsoft.com/office/drawing/2014/main" id="{E87852D6-43B1-68CC-1742-76B12D91F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343" y="849945"/>
            <a:ext cx="8932605" cy="5887399"/>
          </a:xfrm>
          <a:prstGeom prst="rect">
            <a:avLst/>
          </a:prstGeom>
        </p:spPr>
      </p:pic>
    </p:spTree>
    <p:extLst>
      <p:ext uri="{BB962C8B-B14F-4D97-AF65-F5344CB8AC3E}">
        <p14:creationId xmlns:p14="http://schemas.microsoft.com/office/powerpoint/2010/main" val="413269243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834419" y="83658"/>
            <a:ext cx="8523163" cy="6690684"/>
          </a:xfrm>
          <a:prstGeom prst="rect">
            <a:avLst/>
          </a:prstGeom>
          <a:ln w="12700">
            <a:miter lim="400000"/>
          </a:ln>
        </p:spPr>
      </p:pic>
      <p:grpSp>
        <p:nvGrpSpPr>
          <p:cNvPr id="196" name="0*ghKTZVG0LYweYfou.jpg"/>
          <p:cNvGrpSpPr/>
          <p:nvPr/>
        </p:nvGrpSpPr>
        <p:grpSpPr>
          <a:xfrm>
            <a:off x="2343968" y="274638"/>
            <a:ext cx="15037596" cy="13455019"/>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983886" y="1621945"/>
            <a:ext cx="2309785" cy="2309785"/>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3981877" y="2435988"/>
            <a:ext cx="6847416" cy="3504008"/>
          </a:xfrm>
          <a:prstGeom prst="rect">
            <a:avLst/>
          </a:prstGeom>
          <a:ln w="12700">
            <a:miter lim="400000"/>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787096" y="294326"/>
            <a:ext cx="6252080" cy="4844448"/>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-----BEGIN CERTIFICATE-----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MIIEwTCCA6mgAwIBAgIRAO93GGFLfHwOCAAAAAAucZgwDQYJKoZIhvcNAQELBQAw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QjELMAkGA1UEBhMCVVMxHjAcBgNVBAoTFUdvb2dsZSBUcnVzdCBTZXJ2aWNlczET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MBEGA1UEAxMKR1RTIENBIDFPMTAeFw0yMDAyMTIxMTQ3NDFaFw0yMDA1MDYxMTQ3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NDFaMGgxCzAJBgNVBAYTAlVTMRMwEQYDVQQIEwpDYWxpZm9ybmlhMRYwFAYDVQQH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Ew1Nb3VudGFpbiBWaWV3MRMwEQYDVQQKEwpHb29nbGUgTExDMRcwFQYDVQQDEw53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d3cuZ29vZ2xlLmNvbTBZMBMGByqGSM49AgEGCCqGSM49AwEHA0IABCzzLJYFJb8W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TpQxWL0TySDvfEWCkMe7l81CFspT60knl13YILNdTM22sUwPycyogKjBSaQZ9Axi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hCeGEAiJkbejggJVMIICUTAOBgNVHQ8BAf8EBAMCB4AwEwYDVR0lBAwwCgYIKwYB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BQUHAwEwDAYDVR0TAQH/BAIwADAdBgNVHQ4EFgQU9Ty3t90o7UW9+Hc6kv/j9511</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BBwwHwYDVR0jBBgwFoAUmNH4bhDrz5vsYJ8YkBug630J/SswZAYIKwYBBQUHAQEE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WDBWMCcGCCsGAQUFBzABhhtodHRwOi8vb2NzcC5wa2kuZ29vZy9ndHMxbzEwKwYI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KwYBBQUHMAKGH2h0dHA6Ly9wa2kuZ29vZy9nc3IyL0dUUzFPMS5jcnQwGQYDVR0R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BBIwEIIOd3d3Lmdvb2dsZS5jb20wIQYDVR0gBBowGDAIBgZngQwBAgIwDAYKKwYB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BAHWeQIFAzAvBgNVHR8EKDAmMCSgIqAghh5odHRwOi8vY3JsLnBraS5nb29nL0dU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UzFPMS5jcmwwggEFBgorBgEEAdZ5AgQCBIH2BIHzAPEAdgCyHgXMi6LNiiBOh2b5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K7mKJSBna9r6cOeySVMt74uQXgAAAXA5cNqwAAAEAwBHMEUCIQCojKtzOe8l1JYK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HmKnbt1puqT4AE3peMVAVk/WeWGp1QIgBvRMbNkwF6i8+JVv3CfTHKvFd8e00+GY</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PbXJZb1drKEAdwBep3P531bA57U2SH3QSeAyepGaDIShEhKEGHWWgXFFWAAAAXA5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cNrLAAAEAwBIMEYCIQCQSONppELPODh65oFT5ZAGsSQz4FsjNNZedgS7WqzLnQIh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AMAru0QUuoE3RWngfhI6W7n1kxkEmd0vSZTe6+Ql+JVuMA0GCSqGSIb3DQEBCwUA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A4IBAQCDU8CVusGstVk1lAmrtg3DyYhNV1UnKyLk3RrHKumwYz5mC25bWGoLVKvv</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pwxBN3zA329/9JZq0mnn0vmPMxjTDvh9sVQ7g4znwha/KJfzL8AZKUdldD9O+hDO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tlHtqVqITZPCAI/ANvbHdZiMEePB8eA+oTiw2ucChqLlsop5Mio8ckg7aXG4/QfC</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AIDbvkoffK44rs4UEpsaqGe9QqMJjTuO7ZCZrFd1m3geq2ARKPHgPoPM6UbDdqgO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TNQo9C0F5ZlOkOgV/qshvpTO4YzE7TB2U571eYEqNXH48syVx8XSk3P7FjM7FIZ2</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IzbJSEipZJm8DsP10fFXpToIn+zK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-----END CERTIFICATE-----</a:t>
            </a:r>
          </a:p>
        </p:txBody>
      </p:sp>
      <p:sp>
        <p:nvSpPr>
          <p:cNvPr id="204" name="PEM"/>
          <p:cNvSpPr/>
          <p:nvPr/>
        </p:nvSpPr>
        <p:spPr>
          <a:xfrm>
            <a:off x="3524206" y="-16856"/>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lvl1pPr>
              <a:defRPr>
                <a:solidFill>
                  <a:srgbClr val="FFFFFF"/>
                </a:solidFill>
              </a:defRPr>
            </a:lvl1pPr>
          </a:lstStyle>
          <a:p>
            <a:r>
              <a:rPr sz="2160"/>
              <a:t>PEM</a:t>
            </a:r>
          </a:p>
        </p:txBody>
      </p:sp>
      <p:sp>
        <p:nvSpPr>
          <p:cNvPr id="205" name="openssl x509 -outform der -in www-google-com.pem -out google.crt…"/>
          <p:cNvSpPr/>
          <p:nvPr/>
        </p:nvSpPr>
        <p:spPr>
          <a:xfrm>
            <a:off x="662367" y="5467138"/>
            <a:ext cx="8049006" cy="962795"/>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p>
            <a:pPr>
              <a:defRPr>
                <a:solidFill>
                  <a:srgbClr val="FFFFFF"/>
                </a:solidFill>
              </a:defRPr>
            </a:pPr>
            <a:r>
              <a:rPr sz="2160"/>
              <a:t>openssl x509 -outform der -in www-google-com.pem -out google.crt</a:t>
            </a:r>
          </a:p>
          <a:p>
            <a:pPr>
              <a:defRPr>
                <a:solidFill>
                  <a:srgbClr val="FFFFFF"/>
                </a:solidFill>
              </a:defRPr>
            </a:pPr>
            <a:r>
              <a:rPr sz="2160"/>
              <a:t>openssl pkcs12 -export -in server.pem -out keystore.pkcs12</a:t>
            </a:r>
            <a:r>
              <a:rPr sz="2160">
                <a:latin typeface="Times"/>
                <a:ea typeface="Times"/>
                <a:cs typeface="Times"/>
                <a:sym typeface="Times"/>
              </a:rPr>
              <a:t> </a:t>
            </a:r>
          </a:p>
        </p:txBody>
      </p:sp>
      <p:sp>
        <p:nvSpPr>
          <p:cNvPr id="206" name="DER…"/>
          <p:cNvSpPr/>
          <p:nvPr/>
        </p:nvSpPr>
        <p:spPr>
          <a:xfrm>
            <a:off x="8861821" y="5874624"/>
            <a:ext cx="2230039" cy="798824"/>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p>
            <a:pPr>
              <a:defRPr>
                <a:solidFill>
                  <a:srgbClr val="FFFFFF"/>
                </a:solidFill>
              </a:defRPr>
            </a:pPr>
            <a:r>
              <a:rPr sz="2160"/>
              <a:t>DER</a:t>
            </a:r>
          </a:p>
          <a:p>
            <a:pPr>
              <a:defRPr>
                <a:solidFill>
                  <a:srgbClr val="FFFFFF"/>
                </a:solidFill>
              </a:defRPr>
            </a:pPr>
            <a:r>
              <a:rPr sz="2160"/>
              <a:t>CER</a:t>
            </a:r>
          </a:p>
        </p:txBody>
      </p:sp>
      <p:sp>
        <p:nvSpPr>
          <p:cNvPr id="207" name="Binary"/>
          <p:cNvSpPr txBox="1"/>
          <p:nvPr/>
        </p:nvSpPr>
        <p:spPr>
          <a:xfrm>
            <a:off x="9696025" y="5450088"/>
            <a:ext cx="825737" cy="424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4863" rIns="54863">
            <a:spAutoFit/>
          </a:bodyPr>
          <a:lstStyle/>
          <a:p>
            <a:r>
              <a:rPr sz="2160"/>
              <a:t>Binary</a:t>
            </a:r>
          </a:p>
        </p:txBody>
      </p:sp>
      <p:sp>
        <p:nvSpPr>
          <p:cNvPr id="208" name="Base64"/>
          <p:cNvSpPr txBox="1"/>
          <p:nvPr/>
        </p:nvSpPr>
        <p:spPr>
          <a:xfrm>
            <a:off x="7174205" y="2091304"/>
            <a:ext cx="923521" cy="424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4863" rIns="54863">
            <a:spAutoFit/>
          </a:bodyPr>
          <a:lstStyle/>
          <a:p>
            <a:r>
              <a:rPr sz="2160"/>
              <a:t>Base64</a:t>
            </a:r>
          </a:p>
        </p:txBody>
      </p:sp>
      <p:sp>
        <p:nvSpPr>
          <p:cNvPr id="209" name="X.509 Certificate (PEM)…"/>
          <p:cNvSpPr/>
          <p:nvPr/>
        </p:nvSpPr>
        <p:spPr>
          <a:xfrm>
            <a:off x="881253" y="1637241"/>
            <a:ext cx="5831370" cy="2748854"/>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(PEM)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(DER)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(PKCS#7)</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endParaRPr sz="1920"/>
          </a:p>
          <a:p>
            <a:pPr>
              <a:defRPr sz="1600">
                <a:solidFill>
                  <a:srgbClr val="FFFFFF"/>
                </a:solidFill>
                <a:latin typeface="Arial"/>
                <a:ea typeface="Arial"/>
                <a:cs typeface="Arial"/>
                <a:sym typeface="Arial"/>
              </a:defRPr>
            </a:pPr>
            <a:r>
              <a:rPr sz="1920"/>
              <a:t>PKCS#1 v2 - Padding for Public Key</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#7 v1.5  - Cryptography Message Syntax</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10 v1.7 - Certificate Request Standard.</a:t>
            </a:r>
          </a:p>
          <a:p>
            <a:pPr defTabSz="548640">
              <a:defRPr sz="1200">
                <a:latin typeface="Times"/>
                <a:ea typeface="Times"/>
                <a:cs typeface="Times"/>
                <a:sym typeface="Times"/>
              </a:defRPr>
            </a:pPr>
            <a:endParaRPr sz="1440"/>
          </a:p>
          <a:p>
            <a:pPr marL="548640" indent="-381000" defTabSz="548640">
              <a:buClr>
                <a:srgbClr val="000000"/>
              </a:buClr>
              <a:buSzPct val="100000"/>
              <a:buFont typeface="Times"/>
              <a:buChar char="•"/>
              <a:defRPr sz="1200">
                <a:latin typeface="Times"/>
                <a:ea typeface="Times"/>
                <a:cs typeface="Times"/>
                <a:sym typeface="Times"/>
              </a:defRPr>
            </a:pPr>
            <a:endParaRPr sz="1440"/>
          </a:p>
          <a:p>
            <a:pPr marL="548640" indent="-548640" defTabSz="548640">
              <a:tabLst>
                <a:tab pos="167640" algn="l"/>
                <a:tab pos="548640" algn="l"/>
              </a:tabLst>
              <a:defRPr sz="1200">
                <a:latin typeface="Times"/>
                <a:ea typeface="Times"/>
                <a:cs typeface="Times"/>
                <a:sym typeface="Times"/>
              </a:defRPr>
            </a:pPr>
            <a:endParaRPr sz="1440"/>
          </a:p>
        </p:txBody>
      </p:sp>
      <p:sp>
        <p:nvSpPr>
          <p:cNvPr id="210" name="-----BEGIN PKCS7-----…"/>
          <p:cNvSpPr/>
          <p:nvPr/>
        </p:nvSpPr>
        <p:spPr>
          <a:xfrm>
            <a:off x="7105166" y="387173"/>
            <a:ext cx="5031416" cy="4259274"/>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-----BEGIN PKCS7-----</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MIIE8gYJKoZIhvcNAQcCoIIE4zCCBN8CAQExADALBgkqhkiG9w0BBwGgggTFMIIE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wTCCA6mgAwIBAgIRAO93GGFLfHwOCAAAAAAucZgwDQYJKoZIhvcNAQELBQAwQjEL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MAkGA1UEBhMCVVMxHjAcBgNVBAoTFUdvb2dsZSBUcnVzdCBTZXJ2aWNlczETMBEG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A1UEAxMKR1RTIENBIDFPMTAeFw0yMDAyMTIxMTQ3NDFaFw0yMDA1MDYxMTQ3NDFa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MGgxCzAJBgNVBAYTAlVTMRMwEQYDVQQIEwpDYWxpZm9ybmlhMRYwFAYDVQQHEw1N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b3VudGFpbiBWaWV3MRMwEQYDVQQKEwpHb29nbGUgTExDMRcwFQYDVQQDEw53d3cu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Z29vZ2xlLmNvbTBZMBMGByqGSM49AgEGCCqGSM49AwEHA0IABCzzLJYFJb8WTpQx</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WL0TySDvfEWCkMe7l81CFspT60knl13YILNdTM22sUwPycyogKjBSaQZ9AxihCeG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EAiJkbejggJVMIICUTAOBgNVHQ8BAf8EBAMCB4AwEwYDVR0lBAwwCgYIKwYBBQUH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AwEwDAYDVR0TAQH/BAIwADAdBgNVHQ4EFgQU9Ty3t90o7UW9+Hc6kv/j9511BBww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HwYDVR0jBBgwFoAUmNH4bhDrz5vsYJ8YkBug630J/SswZAYIKwYBBQUHAQEEWDBW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MCcGCCsGAQUFBzABhhtodHRwOi8vb2NzcC5wa2kuZ29vZy9ndHMxbzEwKwYIKwYB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BQUHMAKGH2h0dHA6Ly9wa2kuZ29vZy9nc3IyL0dUUzFPMS5jcnQwGQYDVR0RBBIw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EIIOd3d3Lmdvb2dsZS5jb20wIQYDVR0gBBowGDAIBgZngQwBAgIwDAYKKwYBBAHW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eQIFAzAvBgNVHR8EKDAmMCSgIqAghh5odHRwOi8vY3JsLnBraS5nb29nL0dUUzFP</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MS5jcmwwggEFBgorBgEEAdZ5AgQCBIH2BIHzAPEAdgCyHgXMi6LNiiBOh2b5K7mK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JSBna9r6cOeySVMt74uQXgAAAXA5cNqwAAAEAwBHMEUCIQCojKtzOe8l1JYKHmKn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bt1puqT4AE3peMVAVk/WeWGp1QIgBvRMbNkwF6i8+JVv3CfTHKvFd8e00+GYPbXJ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Zb1drKEAdwBep3P531bA57U2SH3QSeAyepGaDIShEhKEGHWWgXFFWAAAAXA5cNrL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AAAEAwBIMEYCIQCQSONppELPODh65oFT5ZAGsSQz4FsjNNZedgS7WqzLnQIhAMAr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u0QUuoE3RWngfhI6W7n1kxkEmd0vSZTe6+Ql+JVuMA0GCSqGSIb3DQEBCwUAA4IB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AQCDU8CVusGstVk1lAmrtg3DyYhNV1UnKyLk3RrHKumwYz5mC25bWGoLVKvvpwxB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N3zA329/9JZq0mnn0vmPMxjTDvh9sVQ7g4znwha/KJfzL8AZKUdldD9O+hDOtlHt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qVqITZPCAI/ANvbHdZiMEePB8eA+oTiw2ucChqLlsop5Mio8ckg7aXG4/QfCAIDb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vkoffK44rs4UEpsaqGe9QqMJjTuO7ZCZrFd1m3geq2ARKPHgPoPM6UbDdqgOTNQo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9C0F5ZlOkOgV/qshvpTO4YzE7TB2U571eYEqNXH48syVx8XSk3P7FjM7FIZ2IzbJ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SEipZJm8DsP10fFXpToIn+zKoQAxAA==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-----END PKCS7-----</a:t>
            </a:r>
          </a:p>
        </p:txBody>
      </p:sp>
      <p:sp>
        <p:nvSpPr>
          <p:cNvPr id="211" name="PKCS#7"/>
          <p:cNvSpPr/>
          <p:nvPr/>
        </p:nvSpPr>
        <p:spPr>
          <a:xfrm>
            <a:off x="9214840" y="128538"/>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nchor="ctr"/>
          <a:lstStyle>
            <a:lvl1pPr>
              <a:defRPr>
                <a:solidFill>
                  <a:srgbClr val="FFFFFF"/>
                </a:solidFill>
              </a:defRPr>
            </a:lvl1pPr>
          </a:lstStyle>
          <a:p>
            <a:r>
              <a:rPr sz="2160"/>
              <a:t>PKCS#7</a:t>
            </a:r>
          </a:p>
        </p:txBody>
      </p:sp>
      <p:sp>
        <p:nvSpPr>
          <p:cNvPr id="212" name="Base64"/>
          <p:cNvSpPr txBox="1"/>
          <p:nvPr/>
        </p:nvSpPr>
        <p:spPr>
          <a:xfrm>
            <a:off x="9203970" y="4688088"/>
            <a:ext cx="923521" cy="424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4863" rIns="54863">
            <a:spAutoFit/>
          </a:bodyPr>
          <a:lstStyle/>
          <a:p>
            <a:r>
              <a:rPr sz="2160"/>
              <a:t>Base64</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r>
              <a:rPr lang="en-US" dirty="0"/>
              <a:t>Digital </a:t>
            </a:r>
            <a:r>
              <a:rPr lang="en-US" dirty="0" err="1"/>
              <a:t>Cerificates</a:t>
            </a:r>
            <a:endParaRPr dirty="0"/>
          </a:p>
        </p:txBody>
      </p:sp>
      <p:pic>
        <p:nvPicPr>
          <p:cNvPr id="7" name="Picture 6" descr="A computer screen shot of a computer&#10;&#10;AI-generated content may be incorrect.">
            <a:extLst>
              <a:ext uri="{FF2B5EF4-FFF2-40B4-BE49-F238E27FC236}">
                <a16:creationId xmlns:a16="http://schemas.microsoft.com/office/drawing/2014/main" id="{D2C4348F-8B4A-3700-93CB-B416E8DE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962" y="1100143"/>
            <a:ext cx="9324975" cy="575785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6755-FC75-B530-BA1E-CBB6B3C4B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9E7E2-02D2-2C85-93BC-B0594462922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Symmetric Key</a:t>
            </a:r>
            <a:endParaRPr lang="en-US" sz="5000" dirty="0">
              <a:solidFill>
                <a:srgbClr val="C00000"/>
              </a:solidFill>
            </a:endParaRPr>
          </a:p>
        </p:txBody>
      </p:sp>
      <p:sp>
        <p:nvSpPr>
          <p:cNvPr id="3" name="Subtitle 2">
            <a:extLst>
              <a:ext uri="{FF2B5EF4-FFF2-40B4-BE49-F238E27FC236}">
                <a16:creationId xmlns:a16="http://schemas.microsoft.com/office/drawing/2014/main" id="{9FC4986A-44E7-D6FD-BFF3-6444039676E0}"/>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AC808F20-FE64-6AA0-6026-1021812FF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48065ED5-59AD-2CFB-D202-59C754C17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E446461A-B97A-94C3-D675-6036B0C9C9FE}"/>
              </a:ext>
            </a:extLst>
          </p:cNvPr>
          <p:cNvSpPr/>
          <p:nvPr/>
        </p:nvSpPr>
        <p:spPr>
          <a:xfrm>
            <a:off x="3584354" y="3590366"/>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/symmetric</a:t>
            </a:r>
          </a:p>
        </p:txBody>
      </p:sp>
      <p:pic>
        <p:nvPicPr>
          <p:cNvPr id="7" name="Picture 6">
            <a:extLst>
              <a:ext uri="{FF2B5EF4-FFF2-40B4-BE49-F238E27FC236}">
                <a16:creationId xmlns:a16="http://schemas.microsoft.com/office/drawing/2014/main" id="{A6BE7FD9-61C7-1E1F-DC52-8FF06C85D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DE0B1013-63C9-1927-9B5C-D0A3FCBA8D35}"/>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b="1"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55190468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609600" y="2"/>
            <a:ext cx="10972800" cy="69115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652195" y="0"/>
            <a:ext cx="10930205" cy="687629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609600" y="0"/>
            <a:ext cx="10972800" cy="6886853"/>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652195" y="1"/>
            <a:ext cx="10930205" cy="687915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609600" y="0"/>
            <a:ext cx="10972800" cy="686785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609600" y="2"/>
            <a:ext cx="10972800" cy="6858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609600" y="0"/>
            <a:ext cx="10972800" cy="687044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keys and a person&#10;&#10;AI-generated content may be incorrect.">
            <a:extLst>
              <a:ext uri="{FF2B5EF4-FFF2-40B4-BE49-F238E27FC236}">
                <a16:creationId xmlns:a16="http://schemas.microsoft.com/office/drawing/2014/main" id="{DF23E61E-4055-06ED-1A1B-1CB673125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95" y="434470"/>
            <a:ext cx="9407526" cy="4392205"/>
          </a:xfrm>
          <a:prstGeom prst="rect">
            <a:avLst/>
          </a:prstGeom>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a:t>
            </a:r>
            <a:endParaRPr sz="4000" dirty="0">
              <a:solidFill>
                <a:srgbClr val="C00000"/>
              </a:solidFill>
            </a:endParaRPr>
          </a:p>
        </p:txBody>
      </p:sp>
      <p:sp>
        <p:nvSpPr>
          <p:cNvPr id="2" name="TextBox 1">
            <a:extLst>
              <a:ext uri="{FF2B5EF4-FFF2-40B4-BE49-F238E27FC236}">
                <a16:creationId xmlns:a16="http://schemas.microsoft.com/office/drawing/2014/main" id="{B5E5AF42-05F0-C19A-FE1C-C0B6CF37AF1D}"/>
              </a:ext>
            </a:extLst>
          </p:cNvPr>
          <p:cNvSpPr txBox="1"/>
          <p:nvPr/>
        </p:nvSpPr>
        <p:spPr>
          <a:xfrm>
            <a:off x="158790" y="4826675"/>
            <a:ext cx="1103073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Block cipher: </a:t>
            </a:r>
            <a:r>
              <a:rPr lang="en-GB" b="1" dirty="0"/>
              <a:t>AES (128-bit block)</a:t>
            </a:r>
            <a:r>
              <a:rPr lang="en-GB" dirty="0"/>
              <a:t>, DES (64-bit block), 3DES (64-bit block), Blowfish, SM4, Camellia, GOST, IDEA, RC2, Serpent, Skipjack, </a:t>
            </a:r>
            <a:r>
              <a:rPr lang="en-GB" dirty="0" err="1"/>
              <a:t>Twofish</a:t>
            </a:r>
            <a:r>
              <a:rPr lang="en-GB" dirty="0"/>
              <a:t>, and XTEA</a:t>
            </a:r>
            <a:br>
              <a:rPr lang="en-GB" dirty="0"/>
            </a:br>
            <a:r>
              <a:rPr lang="en-GB" dirty="0"/>
              <a:t>Stream cipher: </a:t>
            </a:r>
            <a:r>
              <a:rPr lang="en-GB" b="1" dirty="0"/>
              <a:t>ChaCha20</a:t>
            </a:r>
            <a:r>
              <a:rPr lang="en-GB" dirty="0"/>
              <a:t>, </a:t>
            </a:r>
            <a:r>
              <a:rPr lang="en-GB" b="1" dirty="0"/>
              <a:t>AES GCM</a:t>
            </a:r>
            <a:r>
              <a:rPr lang="en-GB" dirty="0"/>
              <a:t>, ARIA, Sala20, and RC4.</a:t>
            </a:r>
            <a:br>
              <a:rPr lang="en-GB" dirty="0"/>
            </a:br>
            <a:br>
              <a:rPr lang="en-GB" dirty="0"/>
            </a:br>
            <a:r>
              <a:rPr lang="en-GB" dirty="0"/>
              <a:t>AES also known as Rijndael (after Joan Daemen and Vincent </a:t>
            </a:r>
            <a:r>
              <a:rPr lang="en-GB" dirty="0" err="1"/>
              <a:t>Rijmen</a:t>
            </a:r>
            <a:r>
              <a:rPr lang="en-GB" dirty="0"/>
              <a:t>).</a:t>
            </a:r>
            <a:br>
              <a:rPr lang="en-GB" dirty="0"/>
            </a:br>
            <a:r>
              <a:rPr lang="en-GB" dirty="0"/>
              <a:t>ChaCha20 created by Daniel J Bernstein.</a:t>
            </a:r>
            <a:br>
              <a:rPr lang="en-GB" dirty="0"/>
            </a:br>
            <a:r>
              <a:rPr lang="en-GB" dirty="0"/>
              <a:t>Blowfish and </a:t>
            </a:r>
            <a:r>
              <a:rPr lang="en-GB" dirty="0" err="1"/>
              <a:t>Twofish</a:t>
            </a:r>
            <a:r>
              <a:rPr lang="en-GB" dirty="0"/>
              <a:t> created by Bruce Schneier.</a:t>
            </a:r>
          </a:p>
        </p:txBody>
      </p:sp>
    </p:spTree>
    <p:extLst>
      <p:ext uri="{BB962C8B-B14F-4D97-AF65-F5344CB8AC3E}">
        <p14:creationId xmlns:p14="http://schemas.microsoft.com/office/powerpoint/2010/main" val="420343243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652195" y="0"/>
            <a:ext cx="10930205" cy="6899275"/>
          </a:xfrm>
          <a:prstGeom prst="rect">
            <a:avLst/>
          </a:prstGeom>
          <a:ln w="12700">
            <a:miter lim="400000"/>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652195" y="1"/>
            <a:ext cx="10930205" cy="6900864"/>
          </a:xfrm>
          <a:prstGeom prst="rect">
            <a:avLst/>
          </a:prstGeom>
          <a:ln w="12700">
            <a:miter lim="400000"/>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sz="3600"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18879"/>
            <a:ext cx="10972800" cy="452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Trent</a:t>
            </a:r>
            <a:endParaRPr sz="3600"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58" y="1077555"/>
            <a:ext cx="7773072" cy="570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4" y="971169"/>
            <a:ext cx="10451593" cy="4850192"/>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ECDSA</a:t>
            </a:r>
            <a:endParaRPr sz="3600"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022" y="4809113"/>
            <a:ext cx="6514378" cy="2024496"/>
          </a:xfrm>
          <a:prstGeom prst="rect">
            <a:avLst/>
          </a:prstGeom>
        </p:spPr>
      </p:pic>
    </p:spTree>
    <p:extLst>
      <p:ext uri="{BB962C8B-B14F-4D97-AF65-F5344CB8AC3E}">
        <p14:creationId xmlns:p14="http://schemas.microsoft.com/office/powerpoint/2010/main" val="705035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RSA Signatures</a:t>
            </a:r>
            <a:endParaRPr sz="3600"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94" y="1229249"/>
            <a:ext cx="9152012" cy="525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143185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Block cipher</a:t>
            </a:r>
            <a:endParaRPr lang="en-US" sz="4000" dirty="0"/>
          </a:p>
        </p:txBody>
      </p:sp>
      <p:pic>
        <p:nvPicPr>
          <p:cNvPr id="8196" name="Picture 4">
            <a:extLst>
              <a:ext uri="{FF2B5EF4-FFF2-40B4-BE49-F238E27FC236}">
                <a16:creationId xmlns:a16="http://schemas.microsoft.com/office/drawing/2014/main" id="{18BB84B3-BC1C-3143-A001-4D49E4C61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17456"/>
            <a:ext cx="12192000" cy="5989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894B6D-DAFB-1041-B4F6-A48A0DF324A2}"/>
              </a:ext>
            </a:extLst>
          </p:cNvPr>
          <p:cNvSpPr/>
          <p:nvPr/>
        </p:nvSpPr>
        <p:spPr>
          <a:xfrm>
            <a:off x="0" y="6511091"/>
            <a:ext cx="4065537"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go_pad</a:t>
            </a:r>
            <a:endParaRPr lang="en-US" dirty="0"/>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err="1"/>
              <a:t>Schnorr</a:t>
            </a:r>
            <a:r>
              <a:rPr lang="en-US" sz="3600" dirty="0"/>
              <a:t> Signatures – used with </a:t>
            </a:r>
            <a:r>
              <a:rPr lang="en-US" sz="3600" dirty="0" err="1"/>
              <a:t>EdDSA</a:t>
            </a:r>
            <a:endParaRPr sz="3600"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834" y="1093443"/>
            <a:ext cx="9762565" cy="533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C05E-FDDA-F70C-8887-BB618A4892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CC4A9D-C31E-AA75-0D11-579C970C1D54}"/>
              </a:ext>
            </a:extLst>
          </p:cNvPr>
          <p:cNvSpPr>
            <a:spLocks noGrp="1"/>
          </p:cNvSpPr>
          <p:nvPr>
            <p:ph type="body" idx="1"/>
          </p:nvPr>
        </p:nvSpPr>
        <p:spPr/>
        <p:txBody>
          <a:bodyPr/>
          <a:lstStyle/>
          <a:p>
            <a:r>
              <a:rPr lang="en-US" dirty="0"/>
              <a:t>ECDSA. </a:t>
            </a:r>
            <a:r>
              <a:rPr lang="en-US" dirty="0">
                <a:hlinkClick r:id="rId2"/>
              </a:rPr>
              <a:t>Example</a:t>
            </a:r>
            <a:r>
              <a:rPr lang="en-US" dirty="0"/>
              <a:t>.</a:t>
            </a:r>
          </a:p>
          <a:p>
            <a:r>
              <a:rPr lang="en-US" dirty="0" err="1"/>
              <a:t>EdDSA</a:t>
            </a:r>
            <a:r>
              <a:rPr lang="en-US" dirty="0"/>
              <a:t> (Ed25519). </a:t>
            </a:r>
            <a:r>
              <a:rPr lang="en-US" dirty="0">
                <a:hlinkClick r:id="rId3"/>
              </a:rPr>
              <a:t>Example</a:t>
            </a:r>
            <a:r>
              <a:rPr lang="en-US" dirty="0"/>
              <a:t>.</a:t>
            </a:r>
          </a:p>
          <a:p>
            <a:r>
              <a:rPr lang="en-US" dirty="0"/>
              <a:t>RSA PKCS#1 v1.5. </a:t>
            </a:r>
            <a:r>
              <a:rPr lang="en-US" dirty="0">
                <a:hlinkClick r:id="rId4"/>
              </a:rPr>
              <a:t>Example</a:t>
            </a:r>
            <a:r>
              <a:rPr lang="en-US" dirty="0"/>
              <a:t>.</a:t>
            </a:r>
          </a:p>
          <a:p>
            <a:r>
              <a:rPr lang="en-US" dirty="0"/>
              <a:t>RSA PSS (</a:t>
            </a:r>
            <a:r>
              <a:rPr lang="en-GB" dirty="0"/>
              <a:t>Probabilistic signature scheme</a:t>
            </a:r>
            <a:r>
              <a:rPr lang="en-US" dirty="0"/>
              <a:t>). </a:t>
            </a:r>
            <a:r>
              <a:rPr lang="en-US" dirty="0">
                <a:hlinkClick r:id="rId5"/>
              </a:rPr>
              <a:t>Example</a:t>
            </a:r>
            <a:r>
              <a:rPr lang="en-US" dirty="0"/>
              <a:t>.</a:t>
            </a:r>
          </a:p>
          <a:p>
            <a:endParaRPr lang="en-US" dirty="0"/>
          </a:p>
        </p:txBody>
      </p:sp>
      <p:sp>
        <p:nvSpPr>
          <p:cNvPr id="6" name="Overview">
            <a:extLst>
              <a:ext uri="{FF2B5EF4-FFF2-40B4-BE49-F238E27FC236}">
                <a16:creationId xmlns:a16="http://schemas.microsoft.com/office/drawing/2014/main" id="{69A027CB-A878-657F-C437-C4EB9AFD7B8E}"/>
              </a:ext>
            </a:extLst>
          </p:cNvPr>
          <p:cNvSpPr txBox="1"/>
          <p:nvPr/>
        </p:nvSpPr>
        <p:spPr>
          <a:xfrm>
            <a:off x="1130807" y="375878"/>
            <a:ext cx="8517638" cy="701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The Four Signatures</a:t>
            </a:r>
            <a:endParaRPr sz="3600" dirty="0"/>
          </a:p>
        </p:txBody>
      </p:sp>
    </p:spTree>
    <p:extLst>
      <p:ext uri="{BB962C8B-B14F-4D97-AF65-F5344CB8AC3E}">
        <p14:creationId xmlns:p14="http://schemas.microsoft.com/office/powerpoint/2010/main" val="46416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6CA0-7EC5-88C0-C657-602EE0F9D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7145-D9FC-895F-2C1F-DF80BA910C3F}"/>
              </a:ext>
            </a:extLst>
          </p:cNvPr>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a:extLst>
              <a:ext uri="{FF2B5EF4-FFF2-40B4-BE49-F238E27FC236}">
                <a16:creationId xmlns:a16="http://schemas.microsoft.com/office/drawing/2014/main" id="{39291845-E404-FD4D-0F8C-1C611B314A63}"/>
              </a:ext>
            </a:extLst>
          </p:cNvPr>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a:extLst>
              <a:ext uri="{FF2B5EF4-FFF2-40B4-BE49-F238E27FC236}">
                <a16:creationId xmlns:a16="http://schemas.microsoft.com/office/drawing/2014/main" id="{24978844-A954-914F-92EA-C084D4871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62B280A7-D00F-0E83-6402-6CD60CA080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a:extLst>
              <a:ext uri="{FF2B5EF4-FFF2-40B4-BE49-F238E27FC236}">
                <a16:creationId xmlns:a16="http://schemas.microsoft.com/office/drawing/2014/main" id="{5503FAA8-E133-64CF-9051-E8FAFB06E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352A457C-D970-1F69-9C51-BF4A5742E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8CB003-F00B-11A0-4038-EAC134A0B610}"/>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
        <p:nvSpPr>
          <p:cNvPr id="9" name="TextBox 8">
            <a:extLst>
              <a:ext uri="{FF2B5EF4-FFF2-40B4-BE49-F238E27FC236}">
                <a16:creationId xmlns:a16="http://schemas.microsoft.com/office/drawing/2014/main" id="{DAB2C2F1-683D-F9AC-163E-91106FB1395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9248347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866267"/>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Stream cipher</a:t>
            </a:r>
            <a:endParaRPr lang="en-US" sz="4000" dirty="0"/>
          </a:p>
        </p:txBody>
      </p:sp>
      <p:pic>
        <p:nvPicPr>
          <p:cNvPr id="9220" name="Picture 4">
            <a:extLst>
              <a:ext uri="{FF2B5EF4-FFF2-40B4-BE49-F238E27FC236}">
                <a16:creationId xmlns:a16="http://schemas.microsoft.com/office/drawing/2014/main" id="{02759F55-6B57-8B48-8266-8DE45D11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12192000" cy="6186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A5C2B1-E1B4-E042-A83F-1478A51B7284}"/>
              </a:ext>
            </a:extLst>
          </p:cNvPr>
          <p:cNvSpPr/>
          <p:nvPr/>
        </p:nvSpPr>
        <p:spPr>
          <a:xfrm>
            <a:off x="0" y="6488668"/>
            <a:ext cx="437171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go_chacha</a:t>
            </a:r>
            <a:endParaRPr lang="en-US" dirty="0"/>
          </a:p>
        </p:txBody>
      </p:sp>
    </p:spTree>
    <p:extLst>
      <p:ext uri="{BB962C8B-B14F-4D97-AF65-F5344CB8AC3E}">
        <p14:creationId xmlns:p14="http://schemas.microsoft.com/office/powerpoint/2010/main" val="27065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Modes</a:t>
            </a:r>
            <a:endParaRPr sz="4000" dirty="0">
              <a:solidFill>
                <a:srgbClr val="C00000"/>
              </a:solidFill>
            </a:endParaRPr>
          </a:p>
        </p:txBody>
      </p:sp>
      <p:sp>
        <p:nvSpPr>
          <p:cNvPr id="4" name="Text Placeholder 3">
            <a:extLst>
              <a:ext uri="{FF2B5EF4-FFF2-40B4-BE49-F238E27FC236}">
                <a16:creationId xmlns:a16="http://schemas.microsoft.com/office/drawing/2014/main" id="{94A0C450-15D3-4045-9ED2-B80F8ED0F333}"/>
              </a:ext>
            </a:extLst>
          </p:cNvPr>
          <p:cNvSpPr>
            <a:spLocks noGrp="1"/>
          </p:cNvSpPr>
          <p:nvPr>
            <p:ph type="body" sz="quarter" idx="1"/>
          </p:nvPr>
        </p:nvSpPr>
        <p:spPr/>
        <p:txBody>
          <a:bodyPr/>
          <a:lstStyle/>
          <a:p>
            <a:endParaRPr lang="en-US"/>
          </a:p>
        </p:txBody>
      </p:sp>
      <p:sp>
        <p:nvSpPr>
          <p:cNvPr id="12" name="Text Placeholder 2">
            <a:extLst>
              <a:ext uri="{FF2B5EF4-FFF2-40B4-BE49-F238E27FC236}">
                <a16:creationId xmlns:a16="http://schemas.microsoft.com/office/drawing/2014/main" id="{4F1A61E0-754A-C24F-99FD-554D12F21F27}"/>
              </a:ext>
            </a:extLst>
          </p:cNvPr>
          <p:cNvSpPr txBox="1">
            <a:spLocks/>
          </p:cNvSpPr>
          <p:nvPr/>
        </p:nvSpPr>
        <p:spPr>
          <a:xfrm>
            <a:off x="901700" y="5338699"/>
            <a:ext cx="9144000" cy="16557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algn="l" hangingPunct="1"/>
            <a:r>
              <a:rPr lang="en-US" dirty="0"/>
              <a:t>AES Block cipher modes: ECB (No salt), CBC (Cipher Block Chaining).</a:t>
            </a:r>
          </a:p>
          <a:p>
            <a:pPr algn="l" hangingPunct="1"/>
            <a:r>
              <a:rPr lang="en-US" dirty="0"/>
              <a:t>AES Stream modes: CFB (Cipher Feedback), OFB (Output Feedback), CTR (Counter), </a:t>
            </a:r>
            <a:r>
              <a:rPr lang="en-US" b="1" dirty="0"/>
              <a:t>GCM</a:t>
            </a:r>
            <a:r>
              <a:rPr lang="en-US" dirty="0"/>
              <a:t> (Galois Counter Mode).  </a:t>
            </a:r>
          </a:p>
          <a:p>
            <a:pPr algn="l" hangingPunct="1"/>
            <a:endParaRPr lang="en-US" dirty="0"/>
          </a:p>
          <a:p>
            <a:pPr algn="l" hangingPunct="1"/>
            <a:endParaRPr lang="en-US" dirty="0"/>
          </a:p>
        </p:txBody>
      </p:sp>
      <p:sp>
        <p:nvSpPr>
          <p:cNvPr id="13" name="Rectangle 12">
            <a:extLst>
              <a:ext uri="{FF2B5EF4-FFF2-40B4-BE49-F238E27FC236}">
                <a16:creationId xmlns:a16="http://schemas.microsoft.com/office/drawing/2014/main" id="{F89ABB92-5291-AA49-A6C1-88967D3AD744}"/>
              </a:ext>
            </a:extLst>
          </p:cNvPr>
          <p:cNvSpPr/>
          <p:nvPr/>
        </p:nvSpPr>
        <p:spPr>
          <a:xfrm>
            <a:off x="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3" name="Picture 2" descr="A diagram of keys and a key system&#10;&#10;AI-generated content may be incorrect.">
            <a:extLst>
              <a:ext uri="{FF2B5EF4-FFF2-40B4-BE49-F238E27FC236}">
                <a16:creationId xmlns:a16="http://schemas.microsoft.com/office/drawing/2014/main" id="{8A89F9F1-1BE5-89F8-0A7F-623C6BB8A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930844"/>
            <a:ext cx="9918808" cy="4271393"/>
          </a:xfrm>
          <a:prstGeom prst="rect">
            <a:avLst/>
          </a:prstGeom>
        </p:spPr>
      </p:pic>
    </p:spTree>
    <p:extLst>
      <p:ext uri="{BB962C8B-B14F-4D97-AF65-F5344CB8AC3E}">
        <p14:creationId xmlns:p14="http://schemas.microsoft.com/office/powerpoint/2010/main" val="15391872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Electronic Code Code (ECB)</a:t>
            </a:r>
            <a:endParaRPr sz="4000" dirty="0">
              <a:solidFill>
                <a:srgbClr val="C00000"/>
              </a:solidFill>
            </a:endParaRPr>
          </a:p>
        </p:txBody>
      </p:sp>
      <p:pic>
        <p:nvPicPr>
          <p:cNvPr id="19458" name="Picture 2">
            <a:extLst>
              <a:ext uri="{FF2B5EF4-FFF2-40B4-BE49-F238E27FC236}">
                <a16:creationId xmlns:a16="http://schemas.microsoft.com/office/drawing/2014/main" id="{3ACD71C5-7CFB-E749-82D6-BF849303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849945"/>
            <a:ext cx="8737600" cy="435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4D0EFF-A69B-6644-823C-707538697194}"/>
              </a:ext>
            </a:extLst>
          </p:cNvPr>
          <p:cNvSpPr/>
          <p:nvPr/>
        </p:nvSpPr>
        <p:spPr>
          <a:xfrm>
            <a:off x="0" y="6488668"/>
            <a:ext cx="4496744" cy="369332"/>
          </a:xfrm>
          <a:prstGeom prst="rect">
            <a:avLst/>
          </a:prstGeom>
        </p:spPr>
        <p:txBody>
          <a:bodyPr wrap="none">
            <a:spAutoFit/>
          </a:bodyPr>
          <a:lstStyle/>
          <a:p>
            <a:r>
              <a:rPr lang="en-US" dirty="0">
                <a:hlinkClick r:id="rId4"/>
              </a:rPr>
              <a:t>https://asecuritysite.com/hazmat/hashnew4</a:t>
            </a:r>
            <a:r>
              <a:rPr lang="en-US" dirty="0"/>
              <a:t> </a:t>
            </a:r>
          </a:p>
        </p:txBody>
      </p:sp>
    </p:spTree>
    <p:extLst>
      <p:ext uri="{BB962C8B-B14F-4D97-AF65-F5344CB8AC3E}">
        <p14:creationId xmlns:p14="http://schemas.microsoft.com/office/powerpoint/2010/main" val="14782767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5E13F4E6-4878-AE43-B514-D7991E5D9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68" y="325492"/>
            <a:ext cx="8094042" cy="4876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Cipher Block Chaining (CBC)</a:t>
            </a:r>
            <a:endParaRPr sz="4000" dirty="0">
              <a:solidFill>
                <a:srgbClr val="C00000"/>
              </a:solidFill>
            </a:endParaRPr>
          </a:p>
        </p:txBody>
      </p:sp>
      <p:sp>
        <p:nvSpPr>
          <p:cNvPr id="5" name="Rectangle 4">
            <a:extLst>
              <a:ext uri="{FF2B5EF4-FFF2-40B4-BE49-F238E27FC236}">
                <a16:creationId xmlns:a16="http://schemas.microsoft.com/office/drawing/2014/main" id="{D90B1B5E-89D1-104D-929B-E21D33943947}"/>
              </a:ext>
            </a:extLst>
          </p:cNvPr>
          <p:cNvSpPr/>
          <p:nvPr/>
        </p:nvSpPr>
        <p:spPr>
          <a:xfrm>
            <a:off x="0" y="6488668"/>
            <a:ext cx="4697120"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go_symmetric</a:t>
            </a:r>
            <a:endParaRPr lang="en-US" dirty="0"/>
          </a:p>
        </p:txBody>
      </p:sp>
    </p:spTree>
    <p:extLst>
      <p:ext uri="{BB962C8B-B14F-4D97-AF65-F5344CB8AC3E}">
        <p14:creationId xmlns:p14="http://schemas.microsoft.com/office/powerpoint/2010/main" val="2389768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0"/>
            <a:ext cx="11607800" cy="667025"/>
          </a:xfrm>
          <a:prstGeom prst="rect">
            <a:avLst/>
          </a:prstGeom>
        </p:spPr>
        <p:txBody>
          <a:bodyPr>
            <a:normAutofit fontScale="90000"/>
          </a:bodyPr>
          <a:lstStyle/>
          <a:p>
            <a:pPr algn="l"/>
            <a:r>
              <a:rPr lang="en-US" sz="4000" b="1" dirty="0">
                <a:solidFill>
                  <a:srgbClr val="C00000"/>
                </a:solidFill>
              </a:rPr>
              <a:t>Authenticated Encryption with Additional Data (AEAD)</a:t>
            </a:r>
            <a:endParaRPr sz="4000" dirty="0">
              <a:solidFill>
                <a:srgbClr val="C00000"/>
              </a:solidFill>
            </a:endParaRPr>
          </a:p>
        </p:txBody>
      </p:sp>
      <p:sp>
        <p:nvSpPr>
          <p:cNvPr id="7" name="Rectangle 6">
            <a:extLst>
              <a:ext uri="{FF2B5EF4-FFF2-40B4-BE49-F238E27FC236}">
                <a16:creationId xmlns:a16="http://schemas.microsoft.com/office/drawing/2014/main" id="{F59AC6BF-3F7E-B045-BE43-E1E7B3A22C30}"/>
              </a:ext>
            </a:extLst>
          </p:cNvPr>
          <p:cNvSpPr/>
          <p:nvPr/>
        </p:nvSpPr>
        <p:spPr>
          <a:xfrm>
            <a:off x="749488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6" name="Picture 5" descr="A diagram of a key system&#10;&#10;AI-generated content may be incorrect.">
            <a:extLst>
              <a:ext uri="{FF2B5EF4-FFF2-40B4-BE49-F238E27FC236}">
                <a16:creationId xmlns:a16="http://schemas.microsoft.com/office/drawing/2014/main" id="{C2A5423D-947A-94ED-9094-2E79B44A8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57" y="772480"/>
            <a:ext cx="9706978" cy="4460764"/>
          </a:xfrm>
          <a:prstGeom prst="rect">
            <a:avLst/>
          </a:prstGeom>
        </p:spPr>
      </p:pic>
    </p:spTree>
    <p:extLst>
      <p:ext uri="{BB962C8B-B14F-4D97-AF65-F5344CB8AC3E}">
        <p14:creationId xmlns:p14="http://schemas.microsoft.com/office/powerpoint/2010/main" val="1332050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Hashing</a:t>
            </a:r>
            <a:endParaRPr lang="en-US" sz="5000" dirty="0">
              <a:solidFill>
                <a:srgbClr val="C00000"/>
              </a:solidFill>
            </a:endParaRPr>
          </a:p>
        </p:txBody>
      </p:sp>
      <p:sp>
        <p:nvSpPr>
          <p:cNvPr id="3" name="Subtitle 2"/>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D61419D-BF6B-2946-359A-63ADCF44A052}"/>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/hashing</a:t>
            </a:r>
          </a:p>
        </p:txBody>
      </p:sp>
      <p:pic>
        <p:nvPicPr>
          <p:cNvPr id="7" name="Picture 6">
            <a:extLst>
              <a:ext uri="{FF2B5EF4-FFF2-40B4-BE49-F238E27FC236}">
                <a16:creationId xmlns:a16="http://schemas.microsoft.com/office/drawing/2014/main" id="{787D53F0-D062-625F-5F49-C853B36878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75543C4-472B-D4D3-2213-81E3F8B716F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b="1"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957299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8EDC-998C-B9DC-71B9-90BEF90F185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8724CAB-78A7-15EE-5F80-19F89478B813}"/>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CD6ABA7-3D64-630A-B7B4-61C38DA52183}"/>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Bit of History</a:t>
            </a:r>
            <a:endParaRPr sz="4000" dirty="0">
              <a:solidFill>
                <a:srgbClr val="C00000"/>
              </a:solidFill>
            </a:endParaRPr>
          </a:p>
        </p:txBody>
      </p:sp>
      <p:sp>
        <p:nvSpPr>
          <p:cNvPr id="2" name="AutoShape 2">
            <a:extLst>
              <a:ext uri="{FF2B5EF4-FFF2-40B4-BE49-F238E27FC236}">
                <a16:creationId xmlns:a16="http://schemas.microsoft.com/office/drawing/2014/main" id="{E493D990-AFF8-1773-EEC3-A3D3DCB694F2}"/>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hart of a company&#10;&#10;AI-generated content may be incorrect.">
            <a:extLst>
              <a:ext uri="{FF2B5EF4-FFF2-40B4-BE49-F238E27FC236}">
                <a16:creationId xmlns:a16="http://schemas.microsoft.com/office/drawing/2014/main" id="{699F4444-77A3-901A-0830-CCB6816D9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4" y="1058465"/>
            <a:ext cx="9529763" cy="5744370"/>
          </a:xfrm>
          <a:prstGeom prst="rect">
            <a:avLst/>
          </a:prstGeom>
        </p:spPr>
      </p:pic>
    </p:spTree>
    <p:extLst>
      <p:ext uri="{BB962C8B-B14F-4D97-AF65-F5344CB8AC3E}">
        <p14:creationId xmlns:p14="http://schemas.microsoft.com/office/powerpoint/2010/main" val="1131778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22530" name="Picture 2">
            <a:extLst>
              <a:ext uri="{FF2B5EF4-FFF2-40B4-BE49-F238E27FC236}">
                <a16:creationId xmlns:a16="http://schemas.microsoft.com/office/drawing/2014/main" id="{0A2377B3-5BF9-394B-B2D5-E39FAED89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516265"/>
            <a:ext cx="7908925" cy="626679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MD5 (128-bit)</a:t>
            </a:r>
            <a:endParaRPr lang="en-US" sz="4000" dirty="0">
              <a:solidFill>
                <a:srgbClr val="C00000"/>
              </a:solidFill>
            </a:endParaRPr>
          </a:p>
        </p:txBody>
      </p:sp>
      <p:sp>
        <p:nvSpPr>
          <p:cNvPr id="3" name="TextBox 2">
            <a:extLst>
              <a:ext uri="{FF2B5EF4-FFF2-40B4-BE49-F238E27FC236}">
                <a16:creationId xmlns:a16="http://schemas.microsoft.com/office/drawing/2014/main" id="{269D4B13-E0B9-9DE0-D8EE-0641208B6B7B}"/>
              </a:ext>
            </a:extLst>
          </p:cNvPr>
          <p:cNvSpPr txBox="1"/>
          <p:nvPr/>
        </p:nvSpPr>
        <p:spPr>
          <a:xfrm>
            <a:off x="97112"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3197110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SHA-1 (160-bit)</a:t>
            </a:r>
            <a:endParaRPr lang="en-US" sz="4000" dirty="0">
              <a:solidFill>
                <a:srgbClr val="C00000"/>
              </a:solidFill>
            </a:endParaRPr>
          </a:p>
        </p:txBody>
      </p:sp>
      <p:pic>
        <p:nvPicPr>
          <p:cNvPr id="23554" name="Picture 2">
            <a:extLst>
              <a:ext uri="{FF2B5EF4-FFF2-40B4-BE49-F238E27FC236}">
                <a16:creationId xmlns:a16="http://schemas.microsoft.com/office/drawing/2014/main" id="{B0BF24D6-232B-1C47-BFE5-BDEAD6AAF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599" y="802047"/>
            <a:ext cx="7578725" cy="6005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EAE486-8A77-9B8F-00A3-4415DDA5AEF8}"/>
              </a:ext>
            </a:extLst>
          </p:cNvPr>
          <p:cNvSpPr txBox="1"/>
          <p:nvPr/>
        </p:nvSpPr>
        <p:spPr>
          <a:xfrm>
            <a:off x="203583"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6428271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Password Hashing</a:t>
            </a:r>
            <a:endParaRPr sz="4000" dirty="0">
              <a:solidFill>
                <a:srgbClr val="C00000"/>
              </a:solidFill>
            </a:endParaRPr>
          </a:p>
        </p:txBody>
      </p:sp>
      <p:sp>
        <p:nvSpPr>
          <p:cNvPr id="6" name="Rectangle 5">
            <a:extLst>
              <a:ext uri="{FF2B5EF4-FFF2-40B4-BE49-F238E27FC236}">
                <a16:creationId xmlns:a16="http://schemas.microsoft.com/office/drawing/2014/main" id="{4878455F-848A-B54B-AF3E-3EF4D2D01808}"/>
              </a:ext>
            </a:extLst>
          </p:cNvPr>
          <p:cNvSpPr/>
          <p:nvPr/>
        </p:nvSpPr>
        <p:spPr>
          <a:xfrm>
            <a:off x="0" y="6458505"/>
            <a:ext cx="4039888"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gohash</a:t>
            </a:r>
            <a:endParaRPr lang="en-US" dirty="0"/>
          </a:p>
        </p:txBody>
      </p:sp>
      <p:sp>
        <p:nvSpPr>
          <p:cNvPr id="2" name="TextBox 1">
            <a:extLst>
              <a:ext uri="{FF2B5EF4-FFF2-40B4-BE49-F238E27FC236}">
                <a16:creationId xmlns:a16="http://schemas.microsoft.com/office/drawing/2014/main" id="{1CC4904B-7D83-0401-6451-97983B64F687}"/>
              </a:ext>
            </a:extLst>
          </p:cNvPr>
          <p:cNvSpPr txBox="1"/>
          <p:nvPr/>
        </p:nvSpPr>
        <p:spPr>
          <a:xfrm>
            <a:off x="539301" y="4888468"/>
            <a:ext cx="75957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Cryptographic Hashes: MD5, SHA-1, SHA-256, SHA-3, RIPEMD, Blake2b</a:t>
            </a:r>
            <a:br>
              <a:rPr lang="en-GB" dirty="0"/>
            </a:br>
            <a:r>
              <a:rPr lang="en-GB" dirty="0"/>
              <a:t>Windows hashes: NTLM </a:t>
            </a:r>
          </a:p>
          <a:p>
            <a:r>
              <a:rPr lang="en-GB" dirty="0"/>
              <a:t>Non-cryptographic hashes: Spooky, Farm, FVN</a:t>
            </a:r>
          </a:p>
        </p:txBody>
      </p:sp>
      <p:sp>
        <p:nvSpPr>
          <p:cNvPr id="7" name="TextBox 6">
            <a:extLst>
              <a:ext uri="{FF2B5EF4-FFF2-40B4-BE49-F238E27FC236}">
                <a16:creationId xmlns:a16="http://schemas.microsoft.com/office/drawing/2014/main" id="{E425E1E2-CA0D-DFC1-D9DE-AF8CAD6D9804}"/>
              </a:ext>
            </a:extLst>
          </p:cNvPr>
          <p:cNvSpPr txBox="1"/>
          <p:nvPr/>
        </p:nvSpPr>
        <p:spPr>
          <a:xfrm>
            <a:off x="4136065" y="6458505"/>
            <a:ext cx="62306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https://asecuritysite.com/openssl/passwds</a:t>
            </a:r>
            <a:r>
              <a:rPr lang="en-US" dirty="0"/>
              <a:t> </a:t>
            </a:r>
          </a:p>
        </p:txBody>
      </p:sp>
      <p:pic>
        <p:nvPicPr>
          <p:cNvPr id="10" name="Picture 9" descr="A screenshot of a computer&#10;&#10;AI-generated content may be incorrect.">
            <a:extLst>
              <a:ext uri="{FF2B5EF4-FFF2-40B4-BE49-F238E27FC236}">
                <a16:creationId xmlns:a16="http://schemas.microsoft.com/office/drawing/2014/main" id="{36DC2B35-E0DF-3970-B918-3C2B96F80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79" y="1014145"/>
            <a:ext cx="10865358" cy="3710122"/>
          </a:xfrm>
          <a:prstGeom prst="rect">
            <a:avLst/>
          </a:prstGeom>
        </p:spPr>
      </p:pic>
    </p:spTree>
    <p:extLst>
      <p:ext uri="{BB962C8B-B14F-4D97-AF65-F5344CB8AC3E}">
        <p14:creationId xmlns:p14="http://schemas.microsoft.com/office/powerpoint/2010/main" val="33834164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A4F9D8C-0FAA-DA43-8DE5-161C38411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273F538E-962B-FD46-BA39-BD4C0A366D2B}"/>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a:t>
            </a:r>
            <a:endParaRPr lang="en-US" sz="4000" dirty="0">
              <a:solidFill>
                <a:srgbClr val="C00000"/>
              </a:solidFill>
            </a:endParaRPr>
          </a:p>
        </p:txBody>
      </p:sp>
      <p:sp>
        <p:nvSpPr>
          <p:cNvPr id="8" name="Rectangle 7">
            <a:extLst>
              <a:ext uri="{FF2B5EF4-FFF2-40B4-BE49-F238E27FC236}">
                <a16:creationId xmlns:a16="http://schemas.microsoft.com/office/drawing/2014/main" id="{CCD33FD7-490C-D448-A91F-B1D9FCBA4A0D}"/>
              </a:ext>
            </a:extLst>
          </p:cNvPr>
          <p:cNvSpPr/>
          <p:nvPr/>
        </p:nvSpPr>
        <p:spPr>
          <a:xfrm>
            <a:off x="0" y="6458505"/>
            <a:ext cx="4083169" cy="369332"/>
          </a:xfrm>
          <a:prstGeom prst="rect">
            <a:avLst/>
          </a:prstGeom>
        </p:spPr>
        <p:txBody>
          <a:bodyPr wrap="none">
            <a:spAutoFit/>
          </a:bodyPr>
          <a:lstStyle/>
          <a:p>
            <a:r>
              <a:rPr lang="en-US" dirty="0">
                <a:hlinkClick r:id="rId3"/>
              </a:rPr>
              <a:t>https://asecuritysite.com/hash/hashnew</a:t>
            </a:r>
            <a:r>
              <a:rPr lang="en-US" dirty="0"/>
              <a:t> </a:t>
            </a:r>
          </a:p>
        </p:txBody>
      </p:sp>
    </p:spTree>
    <p:extLst>
      <p:ext uri="{BB962C8B-B14F-4D97-AF65-F5344CB8AC3E}">
        <p14:creationId xmlns:p14="http://schemas.microsoft.com/office/powerpoint/2010/main" val="381220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6" name="Picture 2">
            <a:extLst>
              <a:ext uri="{FF2B5EF4-FFF2-40B4-BE49-F238E27FC236}">
                <a16:creationId xmlns:a16="http://schemas.microsoft.com/office/drawing/2014/main" id="{2C44C6CC-3985-E544-AA94-F8D53FBB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hlinkClick r:id="rId3"/>
            <a:extLst>
              <a:ext uri="{FF2B5EF4-FFF2-40B4-BE49-F238E27FC236}">
                <a16:creationId xmlns:a16="http://schemas.microsoft.com/office/drawing/2014/main" id="{BB678B5A-A17D-9545-BF49-0024E4988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00" y="4918075"/>
            <a:ext cx="6464300" cy="1981200"/>
          </a:xfrm>
          <a:prstGeom prst="rect">
            <a:avLst/>
          </a:prstGeom>
        </p:spPr>
      </p:pic>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and OpenSSL</a:t>
            </a:r>
            <a:endParaRPr lang="en-US" sz="4000" dirty="0">
              <a:solidFill>
                <a:srgbClr val="C00000"/>
              </a:solidFill>
            </a:endParaRPr>
          </a:p>
        </p:txBody>
      </p:sp>
      <p:sp>
        <p:nvSpPr>
          <p:cNvPr id="8" name="Rectangle 7">
            <a:extLst>
              <a:ext uri="{FF2B5EF4-FFF2-40B4-BE49-F238E27FC236}">
                <a16:creationId xmlns:a16="http://schemas.microsoft.com/office/drawing/2014/main" id="{1FCF9E2F-0F50-0440-A1DA-5D01C165F66B}"/>
              </a:ext>
            </a:extLst>
          </p:cNvPr>
          <p:cNvSpPr/>
          <p:nvPr/>
        </p:nvSpPr>
        <p:spPr>
          <a:xfrm>
            <a:off x="0" y="6252944"/>
            <a:ext cx="4818948" cy="646331"/>
          </a:xfrm>
          <a:prstGeom prst="rect">
            <a:avLst/>
          </a:prstGeom>
        </p:spPr>
        <p:txBody>
          <a:bodyPr wrap="none">
            <a:spAutoFit/>
          </a:bodyPr>
          <a:lstStyle/>
          <a:p>
            <a:r>
              <a:rPr lang="en-US" dirty="0">
                <a:hlinkClick r:id="rId5"/>
              </a:rPr>
              <a:t>https://asecuritysite.com/openssl/openssl_full2b</a:t>
            </a:r>
            <a:endParaRPr lang="en-US" dirty="0"/>
          </a:p>
          <a:p>
            <a:r>
              <a:rPr lang="en-US" dirty="0">
                <a:hlinkClick r:id="rId3"/>
              </a:rPr>
              <a:t>https://asecuritysite.com/openssl/openssl_full2</a:t>
            </a:r>
            <a:r>
              <a:rPr lang="en-US" dirty="0"/>
              <a:t> </a:t>
            </a:r>
          </a:p>
        </p:txBody>
      </p:sp>
    </p:spTree>
    <p:extLst>
      <p:ext uri="{BB962C8B-B14F-4D97-AF65-F5344CB8AC3E}">
        <p14:creationId xmlns:p14="http://schemas.microsoft.com/office/powerpoint/2010/main" val="667125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Adding Salt</a:t>
            </a:r>
            <a:endParaRPr lang="en-US" sz="4000" dirty="0">
              <a:solidFill>
                <a:srgbClr val="C00000"/>
              </a:solidFill>
            </a:endParaRPr>
          </a:p>
        </p:txBody>
      </p:sp>
      <p:sp>
        <p:nvSpPr>
          <p:cNvPr id="8" name="Rectangle 7">
            <a:hlinkClick r:id="rId3"/>
            <a:extLst>
              <a:ext uri="{FF2B5EF4-FFF2-40B4-BE49-F238E27FC236}">
                <a16:creationId xmlns:a16="http://schemas.microsoft.com/office/drawing/2014/main" id="{1FCF9E2F-0F50-0440-A1DA-5D01C165F66B}"/>
              </a:ext>
            </a:extLst>
          </p:cNvPr>
          <p:cNvSpPr/>
          <p:nvPr/>
        </p:nvSpPr>
        <p:spPr>
          <a:xfrm>
            <a:off x="0" y="6458505"/>
            <a:ext cx="3567002" cy="369332"/>
          </a:xfrm>
          <a:prstGeom prst="rect">
            <a:avLst/>
          </a:prstGeom>
        </p:spPr>
        <p:txBody>
          <a:bodyPr wrap="none">
            <a:spAutoFit/>
          </a:bodyPr>
          <a:lstStyle/>
          <a:p>
            <a:r>
              <a:rPr lang="en-US" dirty="0">
                <a:hlinkClick r:id="rId4"/>
              </a:rPr>
              <a:t>https://asecuritysite.com/hash/salt</a:t>
            </a:r>
            <a:r>
              <a:rPr lang="en-US" dirty="0"/>
              <a:t> </a:t>
            </a:r>
          </a:p>
        </p:txBody>
      </p:sp>
      <p:pic>
        <p:nvPicPr>
          <p:cNvPr id="4" name="Picture 3" descr="A diagram of a computer&#10;&#10;Description automatically generated">
            <a:extLst>
              <a:ext uri="{FF2B5EF4-FFF2-40B4-BE49-F238E27FC236}">
                <a16:creationId xmlns:a16="http://schemas.microsoft.com/office/drawing/2014/main" id="{CF326907-A671-8574-D039-2CA81A18C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90" y="1894087"/>
            <a:ext cx="11662010" cy="2784110"/>
          </a:xfrm>
          <a:prstGeom prst="rect">
            <a:avLst/>
          </a:prstGeom>
        </p:spPr>
      </p:pic>
    </p:spTree>
    <p:extLst>
      <p:ext uri="{BB962C8B-B14F-4D97-AF65-F5344CB8AC3E}">
        <p14:creationId xmlns:p14="http://schemas.microsoft.com/office/powerpoint/2010/main" val="15084773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MD5, SHA-1, SHA-2, SHA-3 and 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27650" name="Picture 2">
            <a:extLst>
              <a:ext uri="{FF2B5EF4-FFF2-40B4-BE49-F238E27FC236}">
                <a16:creationId xmlns:a16="http://schemas.microsoft.com/office/drawing/2014/main" id="{C38896AF-7232-DA47-8B35-F2B97A156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774035"/>
            <a:ext cx="8597900" cy="576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595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OpenSSL</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750018" cy="369332"/>
          </a:xfrm>
          <a:prstGeom prst="rect">
            <a:avLst/>
          </a:prstGeom>
        </p:spPr>
        <p:txBody>
          <a:bodyPr wrap="none">
            <a:spAutoFit/>
          </a:bodyPr>
          <a:lstStyle/>
          <a:p>
            <a:r>
              <a:rPr lang="en-US" dirty="0">
                <a:hlinkClick r:id="rId3"/>
              </a:rPr>
              <a:t>https://asecuritysite.com/openssl/openssl_full2</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B0146071-01D1-D3F0-3F1A-D0FFE63F8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45" y="947677"/>
            <a:ext cx="9321143" cy="4962645"/>
          </a:xfrm>
          <a:prstGeom prst="rect">
            <a:avLst/>
          </a:prstGeom>
        </p:spPr>
      </p:pic>
    </p:spTree>
    <p:extLst>
      <p:ext uri="{BB962C8B-B14F-4D97-AF65-F5344CB8AC3E}">
        <p14:creationId xmlns:p14="http://schemas.microsoft.com/office/powerpoint/2010/main" val="35891744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3" name="Picture 2" descr="A diagram of a diagram&#10;&#10;Description automatically generated">
            <a:extLst>
              <a:ext uri="{FF2B5EF4-FFF2-40B4-BE49-F238E27FC236}">
                <a16:creationId xmlns:a16="http://schemas.microsoft.com/office/drawing/2014/main" id="{3E960AA0-00FD-C7AD-FDC6-FFF4B218B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27" y="1353189"/>
            <a:ext cx="10769710" cy="4602072"/>
          </a:xfrm>
          <a:prstGeom prst="rect">
            <a:avLst/>
          </a:prstGeom>
        </p:spPr>
      </p:pic>
    </p:spTree>
    <p:extLst>
      <p:ext uri="{BB962C8B-B14F-4D97-AF65-F5344CB8AC3E}">
        <p14:creationId xmlns:p14="http://schemas.microsoft.com/office/powerpoint/2010/main" val="28591984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prstGeom prst="rect">
            <a:avLst/>
          </a:prstGeom>
        </p:spPr>
        <p:txBody>
          <a:bodyPr/>
          <a:lstStyle/>
          <a:p>
            <a:r>
              <a:rPr lang="en-GB" dirty="0"/>
              <a:t>Hash Collisions</a:t>
            </a:r>
            <a:endParaRPr dirty="0"/>
          </a:p>
        </p:txBody>
      </p:sp>
      <p:sp>
        <p:nvSpPr>
          <p:cNvPr id="210" name="Content Placeholder 2"/>
          <p:cNvSpPr txBox="1">
            <a:spLocks noGrp="1"/>
          </p:cNvSpPr>
          <p:nvPr>
            <p:ph type="body" idx="1"/>
          </p:nvPr>
        </p:nvSpPr>
        <p:spPr>
          <a:prstGeom prst="rect">
            <a:avLst/>
          </a:prstGeom>
        </p:spPr>
        <p:txBody>
          <a:bodyPr/>
          <a:lstStyle/>
          <a:p>
            <a:endParaRPr/>
          </a:p>
        </p:txBody>
      </p:sp>
      <p:pic>
        <p:nvPicPr>
          <p:cNvPr id="3" name="Picture 2" descr="A diagram of a graph&#10;&#10;AI-generated content may be incorrect.">
            <a:extLst>
              <a:ext uri="{FF2B5EF4-FFF2-40B4-BE49-F238E27FC236}">
                <a16:creationId xmlns:a16="http://schemas.microsoft.com/office/drawing/2014/main" id="{CBEE1CEA-3369-5162-4487-73B06AE0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82" y="1219201"/>
            <a:ext cx="10990862" cy="4798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0E77A-0D97-01A6-350C-841E0580D6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55AA-7F40-9F17-8214-995D93AE7EF1}"/>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7E7C259-FABA-3C0B-7DE3-31F7B42C88CC}"/>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Some Actors</a:t>
            </a:r>
            <a:endParaRPr sz="4000" dirty="0">
              <a:solidFill>
                <a:srgbClr val="C00000"/>
              </a:solidFill>
            </a:endParaRPr>
          </a:p>
        </p:txBody>
      </p:sp>
      <p:pic>
        <p:nvPicPr>
          <p:cNvPr id="5" name="Picture 4" descr="A diagram of a company&#10;&#10;AI-generated content may be incorrect.">
            <a:extLst>
              <a:ext uri="{FF2B5EF4-FFF2-40B4-BE49-F238E27FC236}">
                <a16:creationId xmlns:a16="http://schemas.microsoft.com/office/drawing/2014/main" id="{3EE7CEC7-307C-DF79-1658-E05976D2D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0" y="1208409"/>
            <a:ext cx="7772400" cy="5649591"/>
          </a:xfrm>
          <a:prstGeom prst="rect">
            <a:avLst/>
          </a:prstGeom>
        </p:spPr>
      </p:pic>
      <p:sp>
        <p:nvSpPr>
          <p:cNvPr id="2" name="AutoShape 2">
            <a:extLst>
              <a:ext uri="{FF2B5EF4-FFF2-40B4-BE49-F238E27FC236}">
                <a16:creationId xmlns:a16="http://schemas.microsoft.com/office/drawing/2014/main" id="{C3C2E7BB-C6EF-D3E2-8EA4-09B1FB6ABE0D}"/>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678144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3DE3-C42B-8078-72F9-5D2517C4391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CEF44A5B-6A2D-AA07-4464-C5504AC1534E}"/>
              </a:ext>
            </a:extLst>
          </p:cNvPr>
          <p:cNvSpPr txBox="1">
            <a:spLocks noGrp="1"/>
          </p:cNvSpPr>
          <p:nvPr>
            <p:ph type="title"/>
          </p:nvPr>
        </p:nvSpPr>
        <p:spPr>
          <a:prstGeom prst="rect">
            <a:avLst/>
          </a:prstGeom>
        </p:spPr>
        <p:txBody>
          <a:bodyPr/>
          <a:lstStyle/>
          <a:p>
            <a:r>
              <a:rPr lang="en-GB" dirty="0"/>
              <a:t>A Real Hash Collision Due To A Flaw</a:t>
            </a:r>
            <a:endParaRPr dirty="0"/>
          </a:p>
        </p:txBody>
      </p:sp>
      <p:sp>
        <p:nvSpPr>
          <p:cNvPr id="210" name="Content Placeholder 2">
            <a:extLst>
              <a:ext uri="{FF2B5EF4-FFF2-40B4-BE49-F238E27FC236}">
                <a16:creationId xmlns:a16="http://schemas.microsoft.com/office/drawing/2014/main" id="{6132F8B3-303B-65DE-787A-0012C006FEE7}"/>
              </a:ext>
            </a:extLst>
          </p:cNvPr>
          <p:cNvSpPr txBox="1">
            <a:spLocks noGrp="1"/>
          </p:cNvSpPr>
          <p:nvPr>
            <p:ph type="body" idx="1"/>
          </p:nvPr>
        </p:nvSpPr>
        <p:spPr>
          <a:prstGeom prst="rect">
            <a:avLst/>
          </a:prstGeom>
        </p:spPr>
        <p:txBody>
          <a:bodyPr/>
          <a:lstStyle/>
          <a:p>
            <a:endParaRPr/>
          </a:p>
        </p:txBody>
      </p:sp>
      <p:pic>
        <p:nvPicPr>
          <p:cNvPr id="4" name="Picture 3" descr="A diagram of a computer&#10;&#10;AI-generated content may be incorrect.">
            <a:extLst>
              <a:ext uri="{FF2B5EF4-FFF2-40B4-BE49-F238E27FC236}">
                <a16:creationId xmlns:a16="http://schemas.microsoft.com/office/drawing/2014/main" id="{87EA3AA1-CA07-2057-A27C-9625F815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15" y="1219201"/>
            <a:ext cx="10854310" cy="5120782"/>
          </a:xfrm>
          <a:prstGeom prst="rect">
            <a:avLst/>
          </a:prstGeom>
        </p:spPr>
      </p:pic>
    </p:spTree>
    <p:extLst>
      <p:ext uri="{BB962C8B-B14F-4D97-AF65-F5344CB8AC3E}">
        <p14:creationId xmlns:p14="http://schemas.microsoft.com/office/powerpoint/2010/main" val="398850553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62E0-8551-FD3E-4E57-0E13687F88F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1EAA4574-CEFF-2BCA-B644-7C56CFA739A6}"/>
              </a:ext>
            </a:extLst>
          </p:cNvPr>
          <p:cNvSpPr txBox="1">
            <a:spLocks noGrp="1"/>
          </p:cNvSpPr>
          <p:nvPr>
            <p:ph type="title"/>
          </p:nvPr>
        </p:nvSpPr>
        <p:spPr>
          <a:prstGeom prst="rect">
            <a:avLst/>
          </a:prstGeom>
        </p:spPr>
        <p:txBody>
          <a:bodyPr/>
          <a:lstStyle/>
          <a:p>
            <a:r>
              <a:rPr lang="en-GB" dirty="0"/>
              <a:t>Hash Collision Using Birthday Attack</a:t>
            </a:r>
            <a:endParaRPr dirty="0"/>
          </a:p>
        </p:txBody>
      </p:sp>
      <p:sp>
        <p:nvSpPr>
          <p:cNvPr id="210" name="Content Placeholder 2">
            <a:extLst>
              <a:ext uri="{FF2B5EF4-FFF2-40B4-BE49-F238E27FC236}">
                <a16:creationId xmlns:a16="http://schemas.microsoft.com/office/drawing/2014/main" id="{75BB79B8-06C6-2226-979F-6552A902F388}"/>
              </a:ext>
            </a:extLst>
          </p:cNvPr>
          <p:cNvSpPr txBox="1">
            <a:spLocks noGrp="1"/>
          </p:cNvSpPr>
          <p:nvPr>
            <p:ph type="body" idx="1"/>
          </p:nvPr>
        </p:nvSpPr>
        <p:spPr>
          <a:prstGeom prst="rect">
            <a:avLst/>
          </a:prstGeom>
        </p:spPr>
        <p:txBody>
          <a:bodyPr/>
          <a:lstStyle/>
          <a:p>
            <a:endParaRPr/>
          </a:p>
        </p:txBody>
      </p:sp>
      <p:pic>
        <p:nvPicPr>
          <p:cNvPr id="6" name="Picture 5" descr="A diagram of a company&#10;&#10;AI-generated content may be incorrect.">
            <a:extLst>
              <a:ext uri="{FF2B5EF4-FFF2-40B4-BE49-F238E27FC236}">
                <a16:creationId xmlns:a16="http://schemas.microsoft.com/office/drawing/2014/main" id="{A38FAC2D-E5EF-05B0-36D1-611948D7A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6" y="1219201"/>
            <a:ext cx="11727882" cy="5381624"/>
          </a:xfrm>
          <a:prstGeom prst="rect">
            <a:avLst/>
          </a:prstGeom>
        </p:spPr>
      </p:pic>
    </p:spTree>
    <p:extLst>
      <p:ext uri="{BB962C8B-B14F-4D97-AF65-F5344CB8AC3E}">
        <p14:creationId xmlns:p14="http://schemas.microsoft.com/office/powerpoint/2010/main" val="165246141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2804189" y="-338496"/>
            <a:ext cx="9875521" cy="1143001"/>
          </a:xfrm>
          <a:prstGeom prst="rect">
            <a:avLst/>
          </a:prstGeom>
        </p:spPr>
        <p:txBody>
          <a:bodyPr/>
          <a:lstStyle>
            <a:lvl1pPr>
              <a:defRPr>
                <a:solidFill>
                  <a:srgbClr val="C00000"/>
                </a:solidFill>
              </a:defRPr>
            </a:lvl1pPr>
          </a:lstStyle>
          <a:p>
            <a:r>
              <a:t>Benchmark</a:t>
            </a:r>
          </a:p>
        </p:txBody>
      </p:sp>
      <p:pic>
        <p:nvPicPr>
          <p:cNvPr id="249" name="Content Placeholder 7" descr="Content Placeholder 7"/>
          <p:cNvPicPr>
            <a:picLocks noChangeAspect="1"/>
          </p:cNvPicPr>
          <p:nvPr/>
        </p:nvPicPr>
        <p:blipFill>
          <a:blip r:embed="rId2"/>
          <a:stretch>
            <a:fillRect/>
          </a:stretch>
        </p:blipFill>
        <p:spPr>
          <a:xfrm>
            <a:off x="349812" y="951905"/>
            <a:ext cx="3141539" cy="5906095"/>
          </a:xfrm>
          <a:prstGeom prst="rect">
            <a:avLst/>
          </a:prstGeom>
          <a:ln w="12700">
            <a:miter lim="400000"/>
          </a:ln>
        </p:spPr>
      </p:pic>
      <p:grpSp>
        <p:nvGrpSpPr>
          <p:cNvPr id="252" name="Rectangle 4">
            <a:hlinkClick r:id="rId3"/>
          </p:cNvPr>
          <p:cNvGrpSpPr/>
          <p:nvPr/>
        </p:nvGrpSpPr>
        <p:grpSpPr>
          <a:xfrm>
            <a:off x="10243662" y="6298043"/>
            <a:ext cx="1901014" cy="491076"/>
            <a:chOff x="0" y="-1"/>
            <a:chExt cx="1584176" cy="409229"/>
          </a:xfrm>
        </p:grpSpPr>
        <p:sp>
          <p:nvSpPr>
            <p:cNvPr id="250" name="Rectangle"/>
            <p:cNvSpPr/>
            <p:nvPr/>
          </p:nvSpPr>
          <p:spPr>
            <a:xfrm>
              <a:off x="0" y="-1"/>
              <a:ext cx="1584176" cy="409229"/>
            </a:xfrm>
            <a:prstGeom prst="rect">
              <a:avLst/>
            </a:prstGeom>
            <a:solidFill>
              <a:schemeClr val="accent1"/>
            </a:solidFill>
            <a:ln w="25400" cap="flat">
              <a:solidFill>
                <a:srgbClr val="3A5E8A"/>
              </a:solidFill>
              <a:prstDash val="solid"/>
              <a:round/>
            </a:ln>
            <a:effectLst/>
          </p:spPr>
          <p:txBody>
            <a:bodyPr wrap="square" lIns="54863" tIns="54863" rIns="54863" bIns="54863" numCol="1" anchor="ctr">
              <a:noAutofit/>
            </a:bodyPr>
            <a:lstStyle/>
            <a:p>
              <a:pPr algn="ctr">
                <a:defRPr>
                  <a:solidFill>
                    <a:srgbClr val="FFFFFF"/>
                  </a:solidFill>
                </a:defRPr>
              </a:pPr>
              <a:endParaRPr sz="2160"/>
            </a:p>
          </p:txBody>
        </p:sp>
        <p:sp>
          <p:nvSpPr>
            <p:cNvPr id="251" name="Benchmark"/>
            <p:cNvSpPr txBox="1"/>
            <p:nvPr/>
          </p:nvSpPr>
          <p:spPr>
            <a:xfrm>
              <a:off x="0" y="19949"/>
              <a:ext cx="1584176" cy="369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4863" tIns="54863" rIns="54863" bIns="54863" numCol="1" anchor="ctr">
              <a:spAutoFit/>
            </a:bodyPr>
            <a:lstStyle>
              <a:lvl1pPr algn="ctr">
                <a:defRPr>
                  <a:solidFill>
                    <a:srgbClr val="FFFFFF"/>
                  </a:solidFill>
                </a:defRPr>
              </a:lvl1pPr>
            </a:lstStyle>
            <a:p>
              <a:r>
                <a:rPr sz="2160"/>
                <a:t>Benchmark</a:t>
              </a:r>
            </a:p>
          </p:txBody>
        </p:sp>
      </p:grpSp>
      <p:sp>
        <p:nvSpPr>
          <p:cNvPr id="253" name="TextBox 8"/>
          <p:cNvSpPr txBox="1"/>
          <p:nvPr/>
        </p:nvSpPr>
        <p:spPr>
          <a:xfrm>
            <a:off x="4108579" y="951905"/>
            <a:ext cx="7085590"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spAutoFit/>
          </a:bodyPr>
          <a:lstStyle/>
          <a:p>
            <a:pPr>
              <a:defRPr sz="1000"/>
            </a:pPr>
            <a:r>
              <a:rPr sz="1200" dirty="0"/>
              <a:t>Hashes “The quick brown fox jumps over the lazy dog:</a:t>
            </a:r>
          </a:p>
          <a:p>
            <a:pPr>
              <a:defRPr sz="1000"/>
            </a:pPr>
            <a:endParaRPr sz="1200" dirty="0"/>
          </a:p>
          <a:p>
            <a:pPr>
              <a:defRPr sz="1000"/>
            </a:pPr>
            <a:r>
              <a:rPr sz="1200" dirty="0"/>
              <a:t>SHA-1:	2fd4e1c67a2d28fced849ee1bb76e7391b93eb12</a:t>
            </a:r>
          </a:p>
          <a:p>
            <a:pPr>
              <a:defRPr sz="1000"/>
            </a:pPr>
            <a:r>
              <a:rPr sz="1200" dirty="0"/>
              <a:t>SHA-256:	d7a8fbb307d7809469ca9abcb0082e4f8d5651e46d3cdb762d02d0bf37c9e592</a:t>
            </a:r>
          </a:p>
          <a:p>
            <a:pPr>
              <a:defRPr sz="1000"/>
            </a:pPr>
            <a:r>
              <a:rPr sz="1200" dirty="0"/>
              <a:t>SHA-512:	07e547d9586f6a73f73fbac0435ed76951218fb7d0c8d788a309d7 </a:t>
            </a:r>
          </a:p>
          <a:p>
            <a:pPr>
              <a:defRPr sz="1000"/>
            </a:pPr>
            <a:r>
              <a:rPr sz="1200" dirty="0"/>
              <a:t>                                  85436bbb642e93a252a954f23912547d1e8a3b5ed6e1bfd7097821233fa0538f3db854fee6</a:t>
            </a:r>
          </a:p>
          <a:p>
            <a:pPr>
              <a:defRPr sz="1000"/>
            </a:pPr>
            <a:endParaRPr sz="1200" dirty="0"/>
          </a:p>
          <a:p>
            <a:pPr>
              <a:defRPr sz="1000"/>
            </a:pPr>
            <a:r>
              <a:rPr sz="1200" dirty="0"/>
              <a:t>MD-5:		9e107d9d372bb6826bd81d3542a419d6</a:t>
            </a:r>
          </a:p>
          <a:p>
            <a:pPr>
              <a:defRPr sz="1000"/>
            </a:pPr>
            <a:r>
              <a:rPr sz="1200" dirty="0"/>
              <a:t>DES:		ZDeS94Lcq/6zg</a:t>
            </a:r>
          </a:p>
          <a:p>
            <a:pPr>
              <a:defRPr sz="1000"/>
            </a:pPr>
            <a:r>
              <a:rPr sz="1200" dirty="0" err="1"/>
              <a:t>Bcrypt</a:t>
            </a:r>
            <a:r>
              <a:rPr sz="1200" dirty="0"/>
              <a:t>:		$2a$05$2czCv5GYgkx3aobmEyewB.ejV2hePMdbvTdCyNaSzWtlGPPjB2xx6</a:t>
            </a:r>
          </a:p>
          <a:p>
            <a:pPr>
              <a:defRPr sz="1000"/>
            </a:pPr>
            <a:r>
              <a:rPr sz="1200" dirty="0"/>
              <a:t>APR1:		$apr1$ZDzPE45C$3PvRanPycmNc6c2G9wT9b/</a:t>
            </a:r>
          </a:p>
          <a:p>
            <a:pPr>
              <a:defRPr sz="1000"/>
            </a:pPr>
            <a:r>
              <a:rPr sz="1200" dirty="0"/>
              <a:t>PBKDF2 (SHA1):	$pbkdf2$5$WkR6UEU0NUM$0RB2bimWrMY.EPYibpaBT2q3HFg</a:t>
            </a:r>
          </a:p>
          <a:p>
            <a:pPr>
              <a:defRPr sz="1000"/>
            </a:pPr>
            <a:r>
              <a:rPr sz="1200" dirty="0"/>
              <a:t>PBKDF2 (SHA-256):	$pbkdf2-sha256$5$WkR6UEU0NUM$yrJz2oJix7uBJZwZ/50vWUgdE </a:t>
            </a:r>
          </a:p>
          <a:p>
            <a:pPr>
              <a:defRPr sz="1000"/>
            </a:pPr>
            <a:r>
              <a:rPr sz="1200" dirty="0"/>
              <a:t>                                                                  I/i0ffqeU4obqC0pk4</a:t>
            </a:r>
          </a:p>
          <a:p>
            <a:pPr>
              <a:defRPr sz="1000"/>
            </a:pPr>
            <a:r>
              <a:rPr sz="1200" dirty="0"/>
              <a:t>LM Hash:		a7b07f9948d8cc7f97c4b0b30cae500f</a:t>
            </a:r>
          </a:p>
          <a:p>
            <a:pPr>
              <a:defRPr sz="1000"/>
            </a:pPr>
            <a:r>
              <a:rPr sz="1200" dirty="0"/>
              <a:t>NT Hash:		4e6a076ae1b04a815fa6332f69e2e231</a:t>
            </a:r>
          </a:p>
          <a:p>
            <a:pPr>
              <a:defRPr sz="1000"/>
            </a:pPr>
            <a:r>
              <a:rPr sz="1200" dirty="0"/>
              <a:t>MS DCC:		efa9778bbc94a7360f664eb7d7144725</a:t>
            </a:r>
          </a:p>
          <a:p>
            <a:pPr>
              <a:defRPr sz="1000"/>
            </a:pPr>
            <a:r>
              <a:rPr sz="1200" dirty="0"/>
              <a:t>LDAP (MD5):		{MD5}9e107d9d372bb6826bd81d3542a419d6</a:t>
            </a:r>
          </a:p>
          <a:p>
            <a:pPr>
              <a:defRPr sz="1000"/>
            </a:pPr>
            <a:r>
              <a:rPr sz="1200" dirty="0"/>
              <a:t>LDAP (SHA1):		{SHA}2fd4e1c67a2d28fced849ee1bb76e7391b93eb12</a:t>
            </a:r>
          </a:p>
          <a:p>
            <a:pPr>
              <a:defRPr sz="1000"/>
            </a:pPr>
            <a:r>
              <a:rPr sz="1200" dirty="0"/>
              <a:t>MS SQL 2000:		0x0100BF77CE595DCD1FC87A37B3DEBC27A8C97355CB96B8BAB </a:t>
            </a:r>
          </a:p>
          <a:p>
            <a:pPr>
              <a:defRPr sz="1000"/>
            </a:pPr>
            <a:r>
              <a:rPr sz="1200" dirty="0"/>
              <a:t>                                                                  63E602662BA5D5D33B913E422499BE72FF3D9BB65DE</a:t>
            </a:r>
          </a:p>
          <a:p>
            <a:pPr>
              <a:defRPr sz="1000"/>
            </a:pPr>
            <a:r>
              <a:rPr sz="1200" dirty="0"/>
              <a:t>MySQL:		*A4E4D26FD0C6455E23E2187C3AABE844332AA1B3</a:t>
            </a:r>
          </a:p>
          <a:p>
            <a:pPr>
              <a:defRPr sz="1000"/>
            </a:pPr>
            <a:r>
              <a:rPr sz="1200" dirty="0"/>
              <a:t>Oracle 10:		4CDA2299FCAD0499</a:t>
            </a:r>
          </a:p>
          <a:p>
            <a:pPr>
              <a:defRPr sz="1000"/>
            </a:pPr>
            <a:r>
              <a:rPr sz="1200" dirty="0"/>
              <a:t>Postgres (MD5):	md5d44c15daa11770f25c5350f7e5408dd1</a:t>
            </a:r>
          </a:p>
          <a:p>
            <a:pPr>
              <a:defRPr sz="1000"/>
            </a:pPr>
            <a:r>
              <a:rPr sz="1200" dirty="0"/>
              <a:t>Cisco PIX:		kGyKN5CqdFQ1qJUs</a:t>
            </a:r>
          </a:p>
          <a:p>
            <a:pPr>
              <a:defRPr sz="1000"/>
            </a:pPr>
            <a:r>
              <a:rPr sz="1200" dirty="0"/>
              <a:t>Cisco Type 7:		15260309443B3E2D2B3875200108010D41505640135E1B0E080 </a:t>
            </a:r>
          </a:p>
          <a:p>
            <a:pPr>
              <a:defRPr sz="1000"/>
            </a:pPr>
            <a:r>
              <a:rPr sz="1200" dirty="0"/>
              <a:t>                                                                  519574156401540035E460B594D1D53020B5C</a:t>
            </a:r>
          </a:p>
        </p:txBody>
      </p:sp>
      <p:sp>
        <p:nvSpPr>
          <p:cNvPr id="2" name="Title 1">
            <a:extLst>
              <a:ext uri="{FF2B5EF4-FFF2-40B4-BE49-F238E27FC236}">
                <a16:creationId xmlns:a16="http://schemas.microsoft.com/office/drawing/2014/main" id="{8DB57999-F895-B7D1-3106-A948A141F866}"/>
              </a:ext>
            </a:extLst>
          </p:cNvPr>
          <p:cNvSpPr txBox="1">
            <a:spLocks/>
          </p:cNvSpPr>
          <p:nvPr/>
        </p:nvSpPr>
        <p:spPr>
          <a:xfrm>
            <a:off x="204215" y="109093"/>
            <a:ext cx="10515601" cy="111010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Hash Benchmarks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131684" y="-175091"/>
            <a:ext cx="9875521" cy="1143001"/>
          </a:xfrm>
          <a:prstGeom prst="rect">
            <a:avLst/>
          </a:prstGeom>
        </p:spPr>
        <p:txBody>
          <a:bodyPr/>
          <a:lstStyle>
            <a:lvl1pPr>
              <a:defRPr>
                <a:solidFill>
                  <a:srgbClr val="C00000"/>
                </a:solidFill>
              </a:defRPr>
            </a:lvl1pPr>
          </a:lstStyle>
          <a:p>
            <a:r>
              <a:rPr dirty="0"/>
              <a:t>Hash Crackers/Bit Coin Miners</a:t>
            </a:r>
          </a:p>
        </p:txBody>
      </p:sp>
      <p:sp>
        <p:nvSpPr>
          <p:cNvPr id="240" name="Content Placeholder 2"/>
          <p:cNvSpPr txBox="1">
            <a:spLocks noGrp="1"/>
          </p:cNvSpPr>
          <p:nvPr>
            <p:ph type="body" idx="1"/>
          </p:nvPr>
        </p:nvSpPr>
        <p:spPr>
          <a:prstGeom prst="rect">
            <a:avLst/>
          </a:prstGeom>
        </p:spPr>
        <p:txBody>
          <a:bodyPr/>
          <a:lstStyle/>
          <a:p>
            <a:endParaRPr/>
          </a:p>
        </p:txBody>
      </p:sp>
      <p:sp>
        <p:nvSpPr>
          <p:cNvPr id="241" name="Rectangle 5"/>
          <p:cNvSpPr txBox="1"/>
          <p:nvPr/>
        </p:nvSpPr>
        <p:spPr>
          <a:xfrm>
            <a:off x="5750360" y="1600201"/>
            <a:ext cx="5098169" cy="757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spAutoFit/>
          </a:bodyPr>
          <a:lstStyle/>
          <a:p>
            <a:pPr>
              <a:defRPr b="1"/>
            </a:pPr>
            <a:r>
              <a:rPr sz="2160"/>
              <a:t>Fast Hash One</a:t>
            </a:r>
          </a:p>
          <a:p>
            <a:pPr marL="342900" indent="-342900">
              <a:buSzPct val="100000"/>
              <a:buFont typeface="Arial"/>
              <a:buChar char="•"/>
            </a:pPr>
            <a:r>
              <a:rPr sz="2160"/>
              <a:t>1.536TH/s – Cost 3-5,000 dollars.</a:t>
            </a:r>
          </a:p>
        </p:txBody>
      </p:sp>
      <p:pic>
        <p:nvPicPr>
          <p:cNvPr id="242" name="Picture 2" descr="Picture 2"/>
          <p:cNvPicPr>
            <a:picLocks noChangeAspect="1"/>
          </p:cNvPicPr>
          <p:nvPr/>
        </p:nvPicPr>
        <p:blipFill>
          <a:blip r:embed="rId2"/>
          <a:stretch>
            <a:fillRect/>
          </a:stretch>
        </p:blipFill>
        <p:spPr>
          <a:xfrm>
            <a:off x="1343470" y="1441580"/>
            <a:ext cx="4221661" cy="2634318"/>
          </a:xfrm>
          <a:prstGeom prst="rect">
            <a:avLst/>
          </a:prstGeom>
          <a:ln w="12700">
            <a:miter lim="400000"/>
          </a:ln>
        </p:spPr>
      </p:pic>
      <p:pic>
        <p:nvPicPr>
          <p:cNvPr id="243" name="Picture 4" descr="Picture 4"/>
          <p:cNvPicPr>
            <a:picLocks noChangeAspect="1"/>
          </p:cNvPicPr>
          <p:nvPr/>
        </p:nvPicPr>
        <p:blipFill>
          <a:blip r:embed="rId3"/>
          <a:stretch>
            <a:fillRect/>
          </a:stretch>
        </p:blipFill>
        <p:spPr>
          <a:xfrm>
            <a:off x="6441639" y="3331135"/>
            <a:ext cx="4003566" cy="3002676"/>
          </a:xfrm>
          <a:prstGeom prst="rect">
            <a:avLst/>
          </a:prstGeom>
          <a:ln w="12700">
            <a:miter lim="400000"/>
          </a:ln>
        </p:spPr>
      </p:pic>
      <p:sp>
        <p:nvSpPr>
          <p:cNvPr id="244" name="Rectangle 9"/>
          <p:cNvSpPr txBox="1"/>
          <p:nvPr/>
        </p:nvSpPr>
        <p:spPr>
          <a:xfrm>
            <a:off x="1429882" y="4278475"/>
            <a:ext cx="5098168" cy="1754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863" rIns="54863">
            <a:spAutoFit/>
          </a:bodyPr>
          <a:lstStyle/>
          <a:p>
            <a:pPr>
              <a:defRPr b="1"/>
            </a:pPr>
            <a:r>
              <a:rPr sz="2160"/>
              <a:t>25 GPU Hash Cracker</a:t>
            </a:r>
          </a:p>
          <a:p>
            <a:pPr marL="342900" indent="-342900">
              <a:buSzPct val="100000"/>
              <a:buFont typeface="Arial"/>
              <a:buChar char="•"/>
            </a:pPr>
            <a:r>
              <a:rPr sz="2160"/>
              <a:t>An eight character NTLM password cracked in 5.5 hours. 14 character LM hash cracked in six minutes. 350 billion hashes per second.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nt Placeholder 2"/>
          <p:cNvSpPr txBox="1">
            <a:spLocks noGrp="1"/>
          </p:cNvSpPr>
          <p:nvPr>
            <p:ph type="body" idx="1"/>
          </p:nvPr>
        </p:nvSpPr>
        <p:spPr>
          <a:prstGeom prst="rect">
            <a:avLst/>
          </a:prstGeom>
        </p:spPr>
        <p:txBody>
          <a:bodyPr/>
          <a:lstStyle/>
          <a:p>
            <a:endParaRPr/>
          </a:p>
        </p:txBody>
      </p:sp>
      <p:pic>
        <p:nvPicPr>
          <p:cNvPr id="3" name="Picture 2" descr="A diagram of a computer code&#10;&#10;AI-generated content may be incorrect.">
            <a:extLst>
              <a:ext uri="{FF2B5EF4-FFF2-40B4-BE49-F238E27FC236}">
                <a16:creationId xmlns:a16="http://schemas.microsoft.com/office/drawing/2014/main" id="{DAD4AF9F-70AE-687C-417B-EBA0AED6F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790576"/>
            <a:ext cx="9521825" cy="5802157"/>
          </a:xfrm>
          <a:prstGeom prst="rect">
            <a:avLst/>
          </a:prstGeom>
        </p:spPr>
      </p:pic>
      <p:sp>
        <p:nvSpPr>
          <p:cNvPr id="4" name="Title 1">
            <a:extLst>
              <a:ext uri="{FF2B5EF4-FFF2-40B4-BE49-F238E27FC236}">
                <a16:creationId xmlns:a16="http://schemas.microsoft.com/office/drawing/2014/main" id="{914EF2A6-2E16-BB5C-3190-CF082A57D7AE}"/>
              </a:ext>
            </a:extLst>
          </p:cNvPr>
          <p:cNvSpPr txBox="1">
            <a:spLocks/>
          </p:cNvSpPr>
          <p:nvPr/>
        </p:nvSpPr>
        <p:spPr>
          <a:xfrm>
            <a:off x="131684" y="-175091"/>
            <a:ext cx="9875521"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Cracking Methods</a:t>
            </a:r>
          </a:p>
        </p:txBody>
      </p:sp>
    </p:spTree>
    <p:extLst>
      <p:ext uri="{BB962C8B-B14F-4D97-AF65-F5344CB8AC3E}">
        <p14:creationId xmlns:p14="http://schemas.microsoft.com/office/powerpoint/2010/main" val="3369287322"/>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a14="http://schemas.microsoft.com/office/drawing/2010/main" xmlns:m="http://schemas.openxmlformats.org/officeDocument/2006/math"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306558" y="-200204"/>
            <a:ext cx="9875521" cy="1143001"/>
          </a:xfrm>
          <a:prstGeom prst="rect">
            <a:avLst/>
          </a:prstGeom>
        </p:spPr>
        <p:txBody>
          <a:bodyPr/>
          <a:lstStyle>
            <a:lvl1pPr>
              <a:defRPr sz="3900">
                <a:solidFill>
                  <a:srgbClr val="C00000"/>
                </a:solidFill>
              </a:defRPr>
            </a:lvl1pPr>
          </a:lstStyle>
          <a:p>
            <a:r>
              <a:t>Brute Force - How many hash codes?</a:t>
            </a:r>
          </a:p>
        </p:txBody>
      </p:sp>
      <p:sp>
        <p:nvSpPr>
          <p:cNvPr id="176" name="Content Placeholder 2"/>
          <p:cNvSpPr txBox="1">
            <a:spLocks noGrp="1"/>
          </p:cNvSpPr>
          <p:nvPr>
            <p:ph type="body" idx="1"/>
          </p:nvPr>
        </p:nvSpPr>
        <p:spPr>
          <a:xfrm>
            <a:off x="838199" y="1343025"/>
            <a:ext cx="8205789" cy="4872038"/>
          </a:xfrm>
          <a:prstGeom prst="rect">
            <a:avLst/>
          </a:prstGeom>
        </p:spPr>
        <p:txBody>
          <a:bodyPr>
            <a:normAutofit/>
          </a:bodyPr>
          <a:lstStyle/>
          <a:p>
            <a:pPr marL="407364" indent="-407364" defTabSz="1086306">
              <a:lnSpc>
                <a:spcPct val="90000"/>
              </a:lnSpc>
              <a:spcBef>
                <a:spcPts val="720"/>
              </a:spcBef>
              <a:defRPr sz="2871"/>
            </a:pPr>
            <a:r>
              <a:rPr dirty="0"/>
              <a:t>7 digit password with [a-z]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-z!@#$%^&amp;*()]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p:txBody>
      </p:sp>
    </p:spTree>
    <p:extLst>
      <p:ext uri="{BB962C8B-B14F-4D97-AF65-F5344CB8AC3E}">
        <p14:creationId xmlns:p14="http://schemas.microsoft.com/office/powerpoint/2010/main" val="11139406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2142-6C21-FBEF-53DF-249A063A2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C534-50C7-BC69-C995-A89A35F0FB4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MAC</a:t>
            </a:r>
            <a:endParaRPr lang="en-US" sz="5000" dirty="0">
              <a:solidFill>
                <a:srgbClr val="C00000"/>
              </a:solidFill>
            </a:endParaRPr>
          </a:p>
        </p:txBody>
      </p:sp>
      <p:sp>
        <p:nvSpPr>
          <p:cNvPr id="3" name="Subtitle 2">
            <a:extLst>
              <a:ext uri="{FF2B5EF4-FFF2-40B4-BE49-F238E27FC236}">
                <a16:creationId xmlns:a16="http://schemas.microsoft.com/office/drawing/2014/main" id="{832BF220-6B45-B08C-33AB-32E80DEB51DE}"/>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B547E517-5E27-73AA-4B72-A6A9EBCFF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3BD8267A-4B3C-3A61-25CB-FDA94280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182F1CA3-D541-D93F-1665-529F9849432F}"/>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/mac</a:t>
            </a:r>
          </a:p>
        </p:txBody>
      </p:sp>
      <p:pic>
        <p:nvPicPr>
          <p:cNvPr id="7" name="Picture 6">
            <a:extLst>
              <a:ext uri="{FF2B5EF4-FFF2-40B4-BE49-F238E27FC236}">
                <a16:creationId xmlns:a16="http://schemas.microsoft.com/office/drawing/2014/main" id="{FB94D0A9-D505-901B-6527-F97F2DB4C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090B67E-5E91-CFAD-4C4E-F3A58E1F9F30}"/>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b="1"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8456494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https://asecuritysite.com/mac/hashnew2</a:t>
            </a:r>
            <a:r>
              <a:rPr lang="en-US" dirty="0"/>
              <a:t> </a:t>
            </a:r>
          </a:p>
        </p:txBody>
      </p:sp>
      <p:pic>
        <p:nvPicPr>
          <p:cNvPr id="5" name="Picture 4" descr="A diagram of a company&#10;&#10;AI-generated content may be incorrect.">
            <a:extLst>
              <a:ext uri="{FF2B5EF4-FFF2-40B4-BE49-F238E27FC236}">
                <a16:creationId xmlns:a16="http://schemas.microsoft.com/office/drawing/2014/main" id="{F4BCA965-E5AB-33C4-A9E6-49F43CFFA4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437" y="1117600"/>
            <a:ext cx="10307297" cy="5340905"/>
          </a:xfrm>
          <a:prstGeom prst="rect">
            <a:avLst/>
          </a:prstGeom>
        </p:spPr>
      </p:pic>
    </p:spTree>
    <p:extLst>
      <p:ext uri="{BB962C8B-B14F-4D97-AF65-F5344CB8AC3E}">
        <p14:creationId xmlns:p14="http://schemas.microsoft.com/office/powerpoint/2010/main" val="41257678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https://asecuritysite.com/aes/hashnew4a</a:t>
            </a:r>
            <a:r>
              <a:rPr lang="en-US" dirty="0"/>
              <a:t> </a:t>
            </a:r>
          </a:p>
        </p:txBody>
      </p:sp>
      <p:pic>
        <p:nvPicPr>
          <p:cNvPr id="3" name="Picture 2" descr="A screenshot of a computer screen&#10;&#10;Description automatically generated">
            <a:extLst>
              <a:ext uri="{FF2B5EF4-FFF2-40B4-BE49-F238E27FC236}">
                <a16:creationId xmlns:a16="http://schemas.microsoft.com/office/drawing/2014/main" id="{82662C01-08A8-457F-084E-09706827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58" y="1151617"/>
            <a:ext cx="11501494" cy="3410858"/>
          </a:xfrm>
          <a:prstGeom prst="rect">
            <a:avLst/>
          </a:prstGeom>
        </p:spPr>
      </p:pic>
    </p:spTree>
    <p:extLst>
      <p:ext uri="{BB962C8B-B14F-4D97-AF65-F5344CB8AC3E}">
        <p14:creationId xmlns:p14="http://schemas.microsoft.com/office/powerpoint/2010/main" val="2138201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CMAC (Cipher MAC)</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company&#10;&#10;Description automatically generated">
            <a:extLst>
              <a:ext uri="{FF2B5EF4-FFF2-40B4-BE49-F238E27FC236}">
                <a16:creationId xmlns:a16="http://schemas.microsoft.com/office/drawing/2014/main" id="{040527BE-D84E-EC37-AAC6-91F022432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12" y="975359"/>
            <a:ext cx="10695147" cy="5483145"/>
          </a:xfrm>
          <a:prstGeom prst="rect">
            <a:avLst/>
          </a:prstGeom>
        </p:spPr>
      </p:pic>
    </p:spTree>
    <p:extLst>
      <p:ext uri="{BB962C8B-B14F-4D97-AF65-F5344CB8AC3E}">
        <p14:creationId xmlns:p14="http://schemas.microsoft.com/office/powerpoint/2010/main" val="5936017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E0001-5C4B-49B3-0274-AE5C53F63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DEF36-3DF0-A630-D0D9-4CD4F972522B}"/>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Fundamentals</a:t>
            </a:r>
            <a:endParaRPr lang="en-US" sz="5000" dirty="0">
              <a:solidFill>
                <a:srgbClr val="C00000"/>
              </a:solidFill>
            </a:endParaRPr>
          </a:p>
        </p:txBody>
      </p:sp>
      <p:sp>
        <p:nvSpPr>
          <p:cNvPr id="3" name="Subtitle 2">
            <a:extLst>
              <a:ext uri="{FF2B5EF4-FFF2-40B4-BE49-F238E27FC236}">
                <a16:creationId xmlns:a16="http://schemas.microsoft.com/office/drawing/2014/main" id="{65D341F9-A3B7-9789-7B67-8DDDE321DE06}"/>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28B92003-9779-A4D0-625F-136DA51AD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ACC1971-2342-11B3-8798-5A5E2A6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9BEE54EB-6D3F-A109-6921-C2497CF638DA}"/>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pic>
        <p:nvPicPr>
          <p:cNvPr id="7" name="Picture 6">
            <a:extLst>
              <a:ext uri="{FF2B5EF4-FFF2-40B4-BE49-F238E27FC236}">
                <a16:creationId xmlns:a16="http://schemas.microsoft.com/office/drawing/2014/main" id="{BA0455EC-703F-4D0D-81C4-28EE288C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9" name="TextBox 8">
            <a:extLst>
              <a:ext uri="{FF2B5EF4-FFF2-40B4-BE49-F238E27FC236}">
                <a16:creationId xmlns:a16="http://schemas.microsoft.com/office/drawing/2014/main" id="{8577F94F-85C7-416C-3393-262187B0C50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5119402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ChaCha20/Poly1305</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key&#10;&#10;Description automatically generated">
            <a:extLst>
              <a:ext uri="{FF2B5EF4-FFF2-40B4-BE49-F238E27FC236}">
                <a16:creationId xmlns:a16="http://schemas.microsoft.com/office/drawing/2014/main" id="{115405C2-26DA-B648-487C-B415ADA70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981" y="1122919"/>
            <a:ext cx="9230037" cy="4612161"/>
          </a:xfrm>
          <a:prstGeom prst="rect">
            <a:avLst/>
          </a:prstGeom>
        </p:spPr>
      </p:pic>
    </p:spTree>
    <p:extLst>
      <p:ext uri="{BB962C8B-B14F-4D97-AF65-F5344CB8AC3E}">
        <p14:creationId xmlns:p14="http://schemas.microsoft.com/office/powerpoint/2010/main" val="5223232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Generating MACs with OpenSSL</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5433848" cy="369332"/>
          </a:xfrm>
          <a:prstGeom prst="rect">
            <a:avLst/>
          </a:prstGeom>
        </p:spPr>
        <p:txBody>
          <a:bodyPr wrap="square">
            <a:spAutoFit/>
          </a:bodyPr>
          <a:lstStyle/>
          <a:p>
            <a:r>
              <a:rPr lang="en-US" dirty="0">
                <a:hlinkClick r:id="rId3"/>
              </a:rPr>
              <a:t>https://asecuritysite.com/mac/openssl_mac</a:t>
            </a:r>
            <a:endParaRPr lang="en-US" dirty="0"/>
          </a:p>
        </p:txBody>
      </p:sp>
      <p:pic>
        <p:nvPicPr>
          <p:cNvPr id="3" name="Picture 2" descr="A screenshot of a computer&#10;&#10;Description automatically generated">
            <a:extLst>
              <a:ext uri="{FF2B5EF4-FFF2-40B4-BE49-F238E27FC236}">
                <a16:creationId xmlns:a16="http://schemas.microsoft.com/office/drawing/2014/main" id="{0E6EA5B5-54A8-AA46-B7D1-D209FE1BA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740" y="920358"/>
            <a:ext cx="7772400" cy="5017283"/>
          </a:xfrm>
          <a:prstGeom prst="rect">
            <a:avLst/>
          </a:prstGeom>
        </p:spPr>
      </p:pic>
    </p:spTree>
    <p:extLst>
      <p:ext uri="{BB962C8B-B14F-4D97-AF65-F5344CB8AC3E}">
        <p14:creationId xmlns:p14="http://schemas.microsoft.com/office/powerpoint/2010/main" val="34659270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5EA4-1F8F-906B-0588-38E4E3843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DAF88-12F9-8ACE-541B-BF648DDC62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KDF </a:t>
            </a:r>
            <a:endParaRPr lang="en-US" sz="5000" dirty="0">
              <a:solidFill>
                <a:srgbClr val="C00000"/>
              </a:solidFill>
            </a:endParaRPr>
          </a:p>
        </p:txBody>
      </p:sp>
      <p:sp>
        <p:nvSpPr>
          <p:cNvPr id="3" name="Subtitle 2">
            <a:extLst>
              <a:ext uri="{FF2B5EF4-FFF2-40B4-BE49-F238E27FC236}">
                <a16:creationId xmlns:a16="http://schemas.microsoft.com/office/drawing/2014/main" id="{686150F6-2A2B-FA72-9BE6-8898437690C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CD716396-8204-ADAB-56BA-AE78417E1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130E25E1-8528-8C08-AE84-44452946A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2E39693F-FE97-9E5F-4151-BCA52A271FA3}"/>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kdf</a:t>
            </a:r>
            <a:endParaRPr lang="en-US" sz="2600" b="1" dirty="0">
              <a:solidFill>
                <a:schemeClr val="bg1"/>
              </a:solidFill>
            </a:endParaRPr>
          </a:p>
        </p:txBody>
      </p:sp>
      <p:pic>
        <p:nvPicPr>
          <p:cNvPr id="7" name="Picture 6">
            <a:extLst>
              <a:ext uri="{FF2B5EF4-FFF2-40B4-BE49-F238E27FC236}">
                <a16:creationId xmlns:a16="http://schemas.microsoft.com/office/drawing/2014/main" id="{EF5B439E-3138-1315-99BB-9B1EA0295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75058AB0-59AA-9943-F23B-2717D73F5C08}"/>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b="1"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11432884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35404B89-5C7C-1B70-7EB1-7B8212182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038266"/>
            <a:ext cx="7772400" cy="4781467"/>
          </a:xfrm>
          <a:prstGeom prst="rect">
            <a:avLst/>
          </a:prstGeom>
        </p:spPr>
      </p:pic>
    </p:spTree>
    <p:extLst>
      <p:ext uri="{BB962C8B-B14F-4D97-AF65-F5344CB8AC3E}">
        <p14:creationId xmlns:p14="http://schemas.microsoft.com/office/powerpoint/2010/main" val="17144416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074" name="Picture 2">
            <a:extLst>
              <a:ext uri="{FF2B5EF4-FFF2-40B4-BE49-F238E27FC236}">
                <a16:creationId xmlns:a16="http://schemas.microsoft.com/office/drawing/2014/main" id="{7653C8FE-8BED-5F62-A10B-9665E6994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849944"/>
            <a:ext cx="9671050" cy="543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656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HKDF (HMAC Key Derivation Function)</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6"/>
            <a:ext cx="5586413" cy="369332"/>
          </a:xfrm>
          <a:prstGeom prst="rect">
            <a:avLst/>
          </a:prstGeom>
        </p:spPr>
        <p:txBody>
          <a:bodyPr wrap="square">
            <a:spAutoFit/>
          </a:bodyPr>
          <a:lstStyle/>
          <a:p>
            <a:r>
              <a:rPr lang="en-US" dirty="0">
                <a:hlinkClick r:id="rId3"/>
              </a:rPr>
              <a:t>https://asecuritysite.com/pbkdf2/hashnew3</a:t>
            </a:r>
            <a:r>
              <a:rPr lang="en-US" dirty="0"/>
              <a:t> </a:t>
            </a:r>
          </a:p>
        </p:txBody>
      </p:sp>
      <p:pic>
        <p:nvPicPr>
          <p:cNvPr id="3" name="Picture 2" descr="A diagram of keys and data&#10;&#10;AI-generated content may be incorrect.">
            <a:extLst>
              <a:ext uri="{FF2B5EF4-FFF2-40B4-BE49-F238E27FC236}">
                <a16:creationId xmlns:a16="http://schemas.microsoft.com/office/drawing/2014/main" id="{7DCD5251-7FEA-35FF-524F-52A8F3E35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13" y="1219200"/>
            <a:ext cx="9960418" cy="5364509"/>
          </a:xfrm>
          <a:prstGeom prst="rect">
            <a:avLst/>
          </a:prstGeom>
        </p:spPr>
      </p:pic>
    </p:spTree>
    <p:extLst>
      <p:ext uri="{BB962C8B-B14F-4D97-AF65-F5344CB8AC3E}">
        <p14:creationId xmlns:p14="http://schemas.microsoft.com/office/powerpoint/2010/main" val="37303607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TLS Setup of Symmetric Key</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5122" name="Picture 2">
            <a:extLst>
              <a:ext uri="{FF2B5EF4-FFF2-40B4-BE49-F238E27FC236}">
                <a16:creationId xmlns:a16="http://schemas.microsoft.com/office/drawing/2014/main" id="{A3B1ACEE-8393-8D48-01A6-3E3684DF6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7" y="1073431"/>
            <a:ext cx="9275763" cy="614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11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Slowing down hashing</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3" name="Picture 2" descr="A diagram of a blockchain&#10;&#10;Description automatically generated">
            <a:extLst>
              <a:ext uri="{FF2B5EF4-FFF2-40B4-BE49-F238E27FC236}">
                <a16:creationId xmlns:a16="http://schemas.microsoft.com/office/drawing/2014/main" id="{D41D5340-C5CC-8422-23D2-5DC6AC309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68" y="1220051"/>
            <a:ext cx="10696263" cy="5209324"/>
          </a:xfrm>
          <a:prstGeom prst="rect">
            <a:avLst/>
          </a:prstGeom>
        </p:spPr>
      </p:pic>
      <p:sp>
        <p:nvSpPr>
          <p:cNvPr id="4" name="TextBox 3">
            <a:extLst>
              <a:ext uri="{FF2B5EF4-FFF2-40B4-BE49-F238E27FC236}">
                <a16:creationId xmlns:a16="http://schemas.microsoft.com/office/drawing/2014/main" id="{1EDDF9EB-2AD7-516B-63D7-E1B356C81A06}"/>
              </a:ext>
            </a:extLst>
          </p:cNvPr>
          <p:cNvSpPr txBox="1"/>
          <p:nvPr/>
        </p:nvSpPr>
        <p:spPr>
          <a:xfrm>
            <a:off x="549165" y="6244709"/>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https://asecuritysite.com/hash/htest</a:t>
            </a:r>
            <a:r>
              <a:rPr lang="en-US" dirty="0"/>
              <a:t> </a:t>
            </a:r>
          </a:p>
        </p:txBody>
      </p:sp>
    </p:spTree>
    <p:extLst>
      <p:ext uri="{BB962C8B-B14F-4D97-AF65-F5344CB8AC3E}">
        <p14:creationId xmlns:p14="http://schemas.microsoft.com/office/powerpoint/2010/main" val="5625770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PBKDF2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06381"/>
            <a:ext cx="4876800" cy="369332"/>
          </a:xfrm>
          <a:prstGeom prst="rect">
            <a:avLst/>
          </a:prstGeom>
        </p:spPr>
        <p:txBody>
          <a:bodyPr wrap="square">
            <a:spAutoFit/>
          </a:bodyPr>
          <a:lstStyle/>
          <a:p>
            <a:r>
              <a:rPr lang="en-US" dirty="0">
                <a:hlinkClick r:id="rId3"/>
              </a:rPr>
              <a:t>https://asecuritysite.com/pbkdf2/PBKDF2_2</a:t>
            </a:r>
            <a:r>
              <a:rPr lang="en-US" dirty="0"/>
              <a:t> </a:t>
            </a:r>
          </a:p>
        </p:txBody>
      </p:sp>
      <p:pic>
        <p:nvPicPr>
          <p:cNvPr id="3" name="Picture 2" descr="A diagram of keys and a key system&#10;&#10;AI-generated content may be incorrect.">
            <a:extLst>
              <a:ext uri="{FF2B5EF4-FFF2-40B4-BE49-F238E27FC236}">
                <a16:creationId xmlns:a16="http://schemas.microsoft.com/office/drawing/2014/main" id="{6541BD3D-EA9F-8208-401C-68B91057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299" y="975360"/>
            <a:ext cx="9968335" cy="4939665"/>
          </a:xfrm>
          <a:prstGeom prst="rect">
            <a:avLst/>
          </a:prstGeom>
        </p:spPr>
      </p:pic>
    </p:spTree>
    <p:extLst>
      <p:ext uri="{BB962C8B-B14F-4D97-AF65-F5344CB8AC3E}">
        <p14:creationId xmlns:p14="http://schemas.microsoft.com/office/powerpoint/2010/main" val="2329027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err="1">
                <a:solidFill>
                  <a:srgbClr val="C00000"/>
                </a:solidFill>
              </a:rPr>
              <a:t>scrypt</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3353"/>
            <a:ext cx="5192110" cy="369332"/>
          </a:xfrm>
          <a:prstGeom prst="rect">
            <a:avLst/>
          </a:prstGeom>
        </p:spPr>
        <p:txBody>
          <a:bodyPr wrap="square">
            <a:spAutoFit/>
          </a:bodyPr>
          <a:lstStyle/>
          <a:p>
            <a:r>
              <a:rPr lang="en-US" dirty="0">
                <a:hlinkClick r:id="rId3"/>
              </a:rPr>
              <a:t>https://asecuritysite.com/pbkdf2/kdf</a:t>
            </a:r>
            <a:r>
              <a:rPr lang="en-US" dirty="0"/>
              <a:t> </a:t>
            </a:r>
          </a:p>
        </p:txBody>
      </p:sp>
      <p:pic>
        <p:nvPicPr>
          <p:cNvPr id="4" name="Picture 3" descr="A diagram of a key and encrypted key&#10;&#10;AI-generated content may be incorrect.">
            <a:extLst>
              <a:ext uri="{FF2B5EF4-FFF2-40B4-BE49-F238E27FC236}">
                <a16:creationId xmlns:a16="http://schemas.microsoft.com/office/drawing/2014/main" id="{ABA0BF0A-E8E8-2DA0-A94A-C50D9038B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99" y="1226265"/>
            <a:ext cx="9901017" cy="4481512"/>
          </a:xfrm>
          <a:prstGeom prst="rect">
            <a:avLst/>
          </a:prstGeom>
        </p:spPr>
      </p:pic>
    </p:spTree>
    <p:extLst>
      <p:ext uri="{BB962C8B-B14F-4D97-AF65-F5344CB8AC3E}">
        <p14:creationId xmlns:p14="http://schemas.microsoft.com/office/powerpoint/2010/main" val="10168391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EEBE7-9E46-DEFB-085C-4A219C275AA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BFAF7F-A96F-F37B-3AE6-9B6C6404149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BCA96E2-FE0B-036F-EE1D-CFCC546DC71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 and Decoding</a:t>
            </a:r>
            <a:endParaRPr sz="4000" dirty="0">
              <a:solidFill>
                <a:srgbClr val="C00000"/>
              </a:solidFill>
            </a:endParaRPr>
          </a:p>
        </p:txBody>
      </p:sp>
      <p:pic>
        <p:nvPicPr>
          <p:cNvPr id="2" name="Picture 1" descr="A diagram of a communication channel&#10;&#10;AI-generated content may be incorrect.">
            <a:extLst>
              <a:ext uri="{FF2B5EF4-FFF2-40B4-BE49-F238E27FC236}">
                <a16:creationId xmlns:a16="http://schemas.microsoft.com/office/drawing/2014/main" id="{AE06A8C2-86AF-0352-1799-A21F3566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321701"/>
            <a:ext cx="10363791" cy="5206689"/>
          </a:xfrm>
          <a:prstGeom prst="rect">
            <a:avLst/>
          </a:prstGeom>
        </p:spPr>
      </p:pic>
    </p:spTree>
    <p:extLst>
      <p:ext uri="{BB962C8B-B14F-4D97-AF65-F5344CB8AC3E}">
        <p14:creationId xmlns:p14="http://schemas.microsoft.com/office/powerpoint/2010/main" val="389247378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pic>
        <p:nvPicPr>
          <p:cNvPr id="4" name="Picture 3" descr="A diagram of a blockchain&#10;&#10;Description automatically generated">
            <a:extLst>
              <a:ext uri="{FF2B5EF4-FFF2-40B4-BE49-F238E27FC236}">
                <a16:creationId xmlns:a16="http://schemas.microsoft.com/office/drawing/2014/main" id="{BBBDE4FE-D784-3641-5666-D7A7B8448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539" y="534255"/>
            <a:ext cx="7606922" cy="5789490"/>
          </a:xfrm>
          <a:prstGeom prst="rect">
            <a:avLst/>
          </a:prstGeom>
        </p:spPr>
      </p:pic>
    </p:spTree>
    <p:extLst>
      <p:ext uri="{BB962C8B-B14F-4D97-AF65-F5344CB8AC3E}">
        <p14:creationId xmlns:p14="http://schemas.microsoft.com/office/powerpoint/2010/main" val="5496948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Picture 2">
            <a:extLst>
              <a:ext uri="{FF2B5EF4-FFF2-40B4-BE49-F238E27FC236}">
                <a16:creationId xmlns:a16="http://schemas.microsoft.com/office/drawing/2014/main" id="{5801426F-C6F5-8CB8-6AB1-1DDDD9F27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2" y="930167"/>
            <a:ext cx="6228207" cy="4325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2C8691-29C5-8A50-2D9E-0B42AA5CE12D}"/>
              </a:ext>
            </a:extLst>
          </p:cNvPr>
          <p:cNvSpPr txBox="1"/>
          <p:nvPr/>
        </p:nvSpPr>
        <p:spPr>
          <a:xfrm>
            <a:off x="6400801" y="1427945"/>
            <a:ext cx="6002232"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parameters include:</a:t>
            </a:r>
          </a:p>
          <a:p>
            <a:pPr>
              <a:buFont typeface="Arial" panose="020B0604020202020204" pitchFamily="34" charset="0"/>
              <a:buChar char="•"/>
            </a:pPr>
            <a:r>
              <a:rPr lang="en-GB" dirty="0"/>
              <a:t>Password (P): Defines the password bytes to be hashed</a:t>
            </a:r>
          </a:p>
          <a:p>
            <a:pPr>
              <a:buFont typeface="Arial" panose="020B0604020202020204" pitchFamily="34" charset="0"/>
              <a:buChar char="•"/>
            </a:pPr>
            <a:r>
              <a:rPr lang="en-GB" dirty="0"/>
              <a:t>Salt (S): Defines the bytes to be used for salting.</a:t>
            </a:r>
          </a:p>
          <a:p>
            <a:pPr>
              <a:buFont typeface="Arial" panose="020B0604020202020204" pitchFamily="34" charset="0"/>
              <a:buChar char="•"/>
            </a:pPr>
            <a:r>
              <a:rPr lang="en-GB" dirty="0"/>
              <a:t>Parallelism (p): Defines the number of thread that are required for the parallelism.</a:t>
            </a:r>
          </a:p>
          <a:p>
            <a:pPr>
              <a:buFont typeface="Arial" panose="020B0604020202020204" pitchFamily="34" charset="0"/>
              <a:buChar char="•"/>
            </a:pPr>
            <a:r>
              <a:rPr lang="en-GB" dirty="0" err="1"/>
              <a:t>TagLength</a:t>
            </a:r>
            <a:r>
              <a:rPr lang="en-GB" dirty="0"/>
              <a:t> (T): Define the number of bytes to return for the hash.</a:t>
            </a:r>
          </a:p>
          <a:p>
            <a:pPr>
              <a:buFont typeface="Arial" panose="020B0604020202020204" pitchFamily="34" charset="0"/>
              <a:buChar char="•"/>
            </a:pPr>
            <a:r>
              <a:rPr lang="en-GB" dirty="0" err="1"/>
              <a:t>MemorySizeKB</a:t>
            </a:r>
            <a:r>
              <a:rPr lang="en-GB" dirty="0"/>
              <a:t> (m): Amount of memory (in KB) to use.</a:t>
            </a:r>
          </a:p>
          <a:p>
            <a:endParaRPr lang="en-GB" dirty="0"/>
          </a:p>
          <a:p>
            <a:r>
              <a:rPr lang="en-GB" dirty="0"/>
              <a:t>A sample run is:</a:t>
            </a:r>
          </a:p>
          <a:p>
            <a:endParaRPr lang="en-GB" dirty="0"/>
          </a:p>
          <a:p>
            <a:r>
              <a:rPr lang="en-GB" dirty="0"/>
              <a:t>Message: </a:t>
            </a:r>
            <a:r>
              <a:rPr lang="en-GB" dirty="0" err="1"/>
              <a:t>abc</a:t>
            </a:r>
            <a:r>
              <a:rPr lang="en-GB" dirty="0"/>
              <a:t> Hash: $argon2i$v=19$m=8,t=1,p=1$x/3yHil0MIE$RDL1Jw </a:t>
            </a:r>
          </a:p>
        </p:txBody>
      </p:sp>
    </p:spTree>
    <p:extLst>
      <p:ext uri="{BB962C8B-B14F-4D97-AF65-F5344CB8AC3E}">
        <p14:creationId xmlns:p14="http://schemas.microsoft.com/office/powerpoint/2010/main" val="22244682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OWASP</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 </a:t>
            </a:r>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AF66B4B5-FAFD-E262-60E1-E302D140C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061128"/>
            <a:ext cx="11127280" cy="5011060"/>
          </a:xfrm>
          <a:prstGeom prst="rect">
            <a:avLst/>
          </a:prstGeom>
        </p:spPr>
      </p:pic>
      <p:sp>
        <p:nvSpPr>
          <p:cNvPr id="8" name="TextBox 7">
            <a:extLst>
              <a:ext uri="{FF2B5EF4-FFF2-40B4-BE49-F238E27FC236}">
                <a16:creationId xmlns:a16="http://schemas.microsoft.com/office/drawing/2014/main" id="{16461234-E660-4B2D-8579-0923E1B6C115}"/>
              </a:ext>
            </a:extLst>
          </p:cNvPr>
          <p:cNvSpPr txBox="1"/>
          <p:nvPr/>
        </p:nvSpPr>
        <p:spPr>
          <a:xfrm>
            <a:off x="289321" y="6351466"/>
            <a:ext cx="10515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cheatsheetseries.owasp.org</a:t>
            </a:r>
            <a:r>
              <a:rPr lang="en-US" dirty="0"/>
              <a:t>/</a:t>
            </a:r>
            <a:r>
              <a:rPr lang="en-US" dirty="0" err="1"/>
              <a:t>cheatsheets</a:t>
            </a:r>
            <a:r>
              <a:rPr lang="en-US" dirty="0"/>
              <a:t>/</a:t>
            </a:r>
            <a:r>
              <a:rPr lang="en-US" dirty="0" err="1"/>
              <a:t>Password_Storage_Cheat_Sheet.html</a:t>
            </a:r>
            <a:endParaRPr lang="en-US" dirty="0"/>
          </a:p>
        </p:txBody>
      </p:sp>
    </p:spTree>
    <p:extLst>
      <p:ext uri="{BB962C8B-B14F-4D97-AF65-F5344CB8AC3E}">
        <p14:creationId xmlns:p14="http://schemas.microsoft.com/office/powerpoint/2010/main" val="42912486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a:extLst>
              <a:ext uri="{FF2B5EF4-FFF2-40B4-BE49-F238E27FC236}">
                <a16:creationId xmlns:a16="http://schemas.microsoft.com/office/drawing/2014/main" id="{29151357-36E5-EFE4-BBB1-74C8200FC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344615"/>
            <a:ext cx="11508958" cy="4960197"/>
          </a:xfrm>
          <a:prstGeom prst="rect">
            <a:avLst/>
          </a:prstGeom>
        </p:spPr>
      </p:pic>
    </p:spTree>
    <p:extLst>
      <p:ext uri="{BB962C8B-B14F-4D97-AF65-F5344CB8AC3E}">
        <p14:creationId xmlns:p14="http://schemas.microsoft.com/office/powerpoint/2010/main" val="402194684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br>
              <a:rPr lang="en-US" sz="3600" dirty="0">
                <a:solidFill>
                  <a:srgbClr val="C00000"/>
                </a:solidFill>
              </a:rPr>
            </a:br>
            <a:endParaRPr dirty="0"/>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diagram of a key&#10;&#10;Description automatically generated">
            <a:extLst>
              <a:ext uri="{FF2B5EF4-FFF2-40B4-BE49-F238E27FC236}">
                <a16:creationId xmlns:a16="http://schemas.microsoft.com/office/drawing/2014/main" id="{DA629A17-7BFD-1344-139A-CFC2E4377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25" y="914401"/>
            <a:ext cx="10082510" cy="5552480"/>
          </a:xfrm>
          <a:prstGeom prst="rect">
            <a:avLst/>
          </a:prstGeom>
        </p:spPr>
      </p:pic>
    </p:spTree>
    <p:extLst>
      <p:ext uri="{BB962C8B-B14F-4D97-AF65-F5344CB8AC3E}">
        <p14:creationId xmlns:p14="http://schemas.microsoft.com/office/powerpoint/2010/main" val="377725750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CC50-367C-2E52-F199-E6EB18778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22198-3A0B-69AD-FBCA-7FB5D9633868}"/>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Public Key</a:t>
            </a:r>
            <a:endParaRPr lang="en-US" sz="5000" dirty="0">
              <a:solidFill>
                <a:srgbClr val="C00000"/>
              </a:solidFill>
            </a:endParaRPr>
          </a:p>
        </p:txBody>
      </p:sp>
      <p:sp>
        <p:nvSpPr>
          <p:cNvPr id="3" name="Subtitle 2">
            <a:extLst>
              <a:ext uri="{FF2B5EF4-FFF2-40B4-BE49-F238E27FC236}">
                <a16:creationId xmlns:a16="http://schemas.microsoft.com/office/drawing/2014/main" id="{E3193CFB-5A8D-5F4D-8F7B-CFCFC5BE773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636E0DB9-C94D-6701-C332-407CA4FB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0EBDE0D-1BB0-9E41-AF56-A9060077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64B50A2-DF1C-E63E-3CFC-1E0D0136A7BE}"/>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rsa</a:t>
            </a:r>
            <a:endParaRPr lang="en-US" sz="2600" b="1" dirty="0">
              <a:solidFill>
                <a:schemeClr val="bg1"/>
              </a:solidFill>
            </a:endParaRPr>
          </a:p>
        </p:txBody>
      </p:sp>
      <p:sp>
        <p:nvSpPr>
          <p:cNvPr id="7" name="Rectangle 6">
            <a:extLst>
              <a:ext uri="{FF2B5EF4-FFF2-40B4-BE49-F238E27FC236}">
                <a16:creationId xmlns:a16="http://schemas.microsoft.com/office/drawing/2014/main" id="{6007BB6D-EACA-162B-3214-843A11A550E3}"/>
              </a:ext>
            </a:extLst>
          </p:cNvPr>
          <p:cNvSpPr/>
          <p:nvPr/>
        </p:nvSpPr>
        <p:spPr>
          <a:xfrm>
            <a:off x="3584353" y="4458500"/>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ecc</a:t>
            </a:r>
            <a:endParaRPr lang="en-US" sz="2600" b="1" dirty="0">
              <a:solidFill>
                <a:schemeClr val="bg1"/>
              </a:solidFill>
            </a:endParaRPr>
          </a:p>
        </p:txBody>
      </p:sp>
      <p:sp>
        <p:nvSpPr>
          <p:cNvPr id="8" name="TextBox 7">
            <a:extLst>
              <a:ext uri="{FF2B5EF4-FFF2-40B4-BE49-F238E27FC236}">
                <a16:creationId xmlns:a16="http://schemas.microsoft.com/office/drawing/2014/main" id="{B86C0C0B-B790-F129-F596-A97314BB62BA}"/>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b="1"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6205143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5" name="Picture 4" descr="A diagram of a key to a key&#10;&#10;AI-generated content may be incorrect.">
            <a:extLst>
              <a:ext uri="{FF2B5EF4-FFF2-40B4-BE49-F238E27FC236}">
                <a16:creationId xmlns:a16="http://schemas.microsoft.com/office/drawing/2014/main" id="{2BBD5C85-8879-5F7B-0313-D5331DB05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2882"/>
            <a:ext cx="8043863" cy="6565118"/>
          </a:xfrm>
          <a:prstGeom prst="rect">
            <a:avLst/>
          </a:prstGeom>
        </p:spPr>
      </p:pic>
    </p:spTree>
    <p:extLst>
      <p:ext uri="{BB962C8B-B14F-4D97-AF65-F5344CB8AC3E}">
        <p14:creationId xmlns:p14="http://schemas.microsoft.com/office/powerpoint/2010/main" val="22487219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7" name="Picture 6" descr="Diagram&#10;&#10;Description automatically generated">
            <a:extLst>
              <a:ext uri="{FF2B5EF4-FFF2-40B4-BE49-F238E27FC236}">
                <a16:creationId xmlns:a16="http://schemas.microsoft.com/office/drawing/2014/main" id="{4D290A39-1E73-A24B-9023-1F6F68C9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8" y="1377949"/>
            <a:ext cx="10264976" cy="4669841"/>
          </a:xfrm>
          <a:prstGeom prst="rect">
            <a:avLst/>
          </a:prstGeom>
        </p:spPr>
      </p:pic>
      <p:pic>
        <p:nvPicPr>
          <p:cNvPr id="1026" name="Picture 2" descr="Le RSA : un chiffrement asymétrique | Histoire de la Cryptographie">
            <a:extLst>
              <a:ext uri="{FF2B5EF4-FFF2-40B4-BE49-F238E27FC236}">
                <a16:creationId xmlns:a16="http://schemas.microsoft.com/office/drawing/2014/main" id="{20541B79-8A00-640D-D6B8-755697E52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1" y="1039069"/>
            <a:ext cx="9300118" cy="5347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9502753-BD64-C259-7A58-09A03C8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812800"/>
            <a:ext cx="8890000" cy="6045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newspaper&#10;&#10;Description automatically generated">
            <a:extLst>
              <a:ext uri="{FF2B5EF4-FFF2-40B4-BE49-F238E27FC236}">
                <a16:creationId xmlns:a16="http://schemas.microsoft.com/office/drawing/2014/main" id="{4FDA97C4-7D33-B55A-5632-6266309EC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 y="1046124"/>
            <a:ext cx="7772400" cy="5340544"/>
          </a:xfrm>
          <a:prstGeom prst="rect">
            <a:avLst/>
          </a:prstGeom>
        </p:spPr>
      </p:pic>
    </p:spTree>
    <p:extLst>
      <p:ext uri="{BB962C8B-B14F-4D97-AF65-F5344CB8AC3E}">
        <p14:creationId xmlns:p14="http://schemas.microsoft.com/office/powerpoint/2010/main" val="3020682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sp>
        <p:nvSpPr>
          <p:cNvPr id="4" name="TextBox 3">
            <a:extLst>
              <a:ext uri="{FF2B5EF4-FFF2-40B4-BE49-F238E27FC236}">
                <a16:creationId xmlns:a16="http://schemas.microsoft.com/office/drawing/2014/main" id="{5D38E135-7067-84D5-ED2A-6837840501AB}"/>
              </a:ext>
            </a:extLst>
          </p:cNvPr>
          <p:cNvSpPr txBox="1"/>
          <p:nvPr/>
        </p:nvSpPr>
        <p:spPr>
          <a:xfrm>
            <a:off x="6705600" y="6242887"/>
            <a:ext cx="52780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ECC was co-invented by Neal </a:t>
            </a:r>
            <a:r>
              <a:rPr kumimoji="0" lang="en-US" sz="1800" b="0" i="0" u="none" strike="noStrike" cap="none" spc="0" normalizeH="0" baseline="0" dirty="0" err="1">
                <a:ln>
                  <a:noFill/>
                </a:ln>
                <a:solidFill>
                  <a:srgbClr val="000000"/>
                </a:solidFill>
                <a:effectLst/>
                <a:uFillTx/>
                <a:latin typeface="+mn-lt"/>
                <a:ea typeface="+mn-ea"/>
                <a:cs typeface="+mn-cs"/>
                <a:sym typeface="Calibri"/>
              </a:rPr>
              <a:t>Koblitz</a:t>
            </a:r>
            <a:r>
              <a:rPr kumimoji="0" lang="en-US" sz="1800" b="0" i="0" u="none" strike="noStrike" cap="none" spc="0" normalizeH="0" baseline="0" dirty="0">
                <a:ln>
                  <a:noFill/>
                </a:ln>
                <a:solidFill>
                  <a:srgbClr val="000000"/>
                </a:solidFill>
                <a:effectLst/>
                <a:uFillTx/>
                <a:latin typeface="+mn-lt"/>
                <a:ea typeface="+mn-ea"/>
                <a:cs typeface="+mn-cs"/>
                <a:sym typeface="Calibri"/>
              </a:rPr>
              <a:t> and Victor S Miller</a:t>
            </a:r>
          </a:p>
          <a:p>
            <a:pPr marL="0" marR="0" indent="0" algn="l" defTabSz="914400" rtl="0" fontAlgn="auto" latinLnBrk="0" hangingPunct="0">
              <a:lnSpc>
                <a:spcPct val="100000"/>
              </a:lnSpc>
              <a:spcBef>
                <a:spcPts val="0"/>
              </a:spcBef>
              <a:spcAft>
                <a:spcPts val="0"/>
              </a:spcAft>
              <a:buClrTx/>
              <a:buSzTx/>
              <a:buFontTx/>
              <a:buNone/>
              <a:tabLst/>
            </a:pPr>
            <a:r>
              <a:rPr lang="en-US" dirty="0" err="1"/>
              <a:t>ElGamal</a:t>
            </a:r>
            <a:r>
              <a:rPr lang="en-US" dirty="0"/>
              <a:t> was invented by Tahir </a:t>
            </a:r>
            <a:r>
              <a:rPr lang="en-US" dirty="0" err="1"/>
              <a:t>ElGamal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90852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pic>
        <p:nvPicPr>
          <p:cNvPr id="5" name="Picture 4" descr="Text&#10;&#10;Description automatically generated">
            <a:extLst>
              <a:ext uri="{FF2B5EF4-FFF2-40B4-BE49-F238E27FC236}">
                <a16:creationId xmlns:a16="http://schemas.microsoft.com/office/drawing/2014/main" id="{61764208-D879-F64C-9961-61751F1C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0" y="2186782"/>
            <a:ext cx="6731000" cy="4610100"/>
          </a:xfrm>
          <a:prstGeom prst="rect">
            <a:avLst/>
          </a:prstGeom>
        </p:spPr>
      </p:pic>
    </p:spTree>
    <p:extLst>
      <p:ext uri="{BB962C8B-B14F-4D97-AF65-F5344CB8AC3E}">
        <p14:creationId xmlns:p14="http://schemas.microsoft.com/office/powerpoint/2010/main" val="38510130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92C5A-B0A4-B771-9A66-BF24CC46258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679629-63D6-6E75-B2D1-CB14742EA3F2}"/>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0168E66A-ECC5-C2BA-AE5A-3D4D79EAFCAD}"/>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Keys</a:t>
            </a:r>
            <a:endParaRPr sz="4000" dirty="0">
              <a:solidFill>
                <a:srgbClr val="C00000"/>
              </a:solidFill>
            </a:endParaRPr>
          </a:p>
        </p:txBody>
      </p:sp>
      <p:pic>
        <p:nvPicPr>
          <p:cNvPr id="4" name="Picture 3" descr="A diagram of a key to a key&#10;&#10;AI-generated content may be incorrect.">
            <a:extLst>
              <a:ext uri="{FF2B5EF4-FFF2-40B4-BE49-F238E27FC236}">
                <a16:creationId xmlns:a16="http://schemas.microsoft.com/office/drawing/2014/main" id="{6C037D81-775A-5B34-BD3F-C29DE98C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74750"/>
            <a:ext cx="6953250" cy="5622788"/>
          </a:xfrm>
          <a:prstGeom prst="rect">
            <a:avLst/>
          </a:prstGeom>
        </p:spPr>
      </p:pic>
    </p:spTree>
    <p:extLst>
      <p:ext uri="{BB962C8B-B14F-4D97-AF65-F5344CB8AC3E}">
        <p14:creationId xmlns:p14="http://schemas.microsoft.com/office/powerpoint/2010/main" val="119901276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a:solidFill>
                  <a:srgbClr val="C00000"/>
                </a:solidFill>
              </a:rPr>
              <a:t>RSA</a:t>
            </a:r>
            <a:endParaRPr lang="en-US" sz="4000" dirty="0">
              <a:solidFill>
                <a:srgbClr val="C00000"/>
              </a:solidFill>
            </a:endParaRPr>
          </a:p>
        </p:txBody>
      </p:sp>
      <p:pic>
        <p:nvPicPr>
          <p:cNvPr id="5" name="Picture 4">
            <a:extLst>
              <a:ext uri="{FF2B5EF4-FFF2-40B4-BE49-F238E27FC236}">
                <a16:creationId xmlns:a16="http://schemas.microsoft.com/office/drawing/2014/main" id="{2C39B19B-B703-BFC4-0FD0-E4B2FB54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862806"/>
            <a:ext cx="11758061" cy="5838032"/>
          </a:xfrm>
          <a:prstGeom prst="rect">
            <a:avLst/>
          </a:prstGeom>
        </p:spPr>
      </p:pic>
    </p:spTree>
    <p:extLst>
      <p:ext uri="{BB962C8B-B14F-4D97-AF65-F5344CB8AC3E}">
        <p14:creationId xmlns:p14="http://schemas.microsoft.com/office/powerpoint/2010/main" val="60666602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fontScale="90000"/>
          </a:bodyPr>
          <a:lstStyle/>
          <a:p>
            <a:pPr algn="l"/>
            <a:r>
              <a:rPr lang="en-US" sz="4000" b="1" dirty="0">
                <a:solidFill>
                  <a:srgbClr val="C00000"/>
                </a:solidFill>
              </a:rPr>
              <a:t>Optimal Asymmetric Encryption Padding (OAEP) padding</a:t>
            </a:r>
            <a:endParaRPr lang="en-US"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AC95E57B-BE61-ECA3-CC26-EE785AE27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 y="1726966"/>
            <a:ext cx="9742225" cy="3833006"/>
          </a:xfrm>
          <a:prstGeom prst="rect">
            <a:avLst/>
          </a:prstGeom>
        </p:spPr>
      </p:pic>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https://asecuritysite.com/rsa/go_rsa2</a:t>
            </a:r>
            <a:r>
              <a:rPr lang="en-US" dirty="0"/>
              <a:t> </a:t>
            </a:r>
          </a:p>
        </p:txBody>
      </p:sp>
    </p:spTree>
    <p:extLst>
      <p:ext uri="{BB962C8B-B14F-4D97-AF65-F5344CB8AC3E}">
        <p14:creationId xmlns:p14="http://schemas.microsoft.com/office/powerpoint/2010/main" val="18260582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a:bodyPr>
          <a:lstStyle/>
          <a:p>
            <a:pPr algn="l"/>
            <a:r>
              <a:rPr lang="en-US" sz="4000" b="1" dirty="0">
                <a:solidFill>
                  <a:srgbClr val="C00000"/>
                </a:solidFill>
              </a:rPr>
              <a:t>RSA: PKCS1v15 padding</a:t>
            </a:r>
            <a:endParaRPr lang="en-US" sz="4000" dirty="0">
              <a:solidFill>
                <a:srgbClr val="C00000"/>
              </a:solidFill>
            </a:endParaRPr>
          </a:p>
        </p:txBody>
      </p:sp>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https://asecuritysite.com/rsa/go_rsa3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B9544F55-D234-45E8-FB44-85E18A306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96" y="1600200"/>
            <a:ext cx="9577931" cy="3791607"/>
          </a:xfrm>
          <a:prstGeom prst="rect">
            <a:avLst/>
          </a:prstGeom>
        </p:spPr>
      </p:pic>
    </p:spTree>
    <p:extLst>
      <p:ext uri="{BB962C8B-B14F-4D97-AF65-F5344CB8AC3E}">
        <p14:creationId xmlns:p14="http://schemas.microsoft.com/office/powerpoint/2010/main" val="8413309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spTree>
    <p:extLst>
      <p:ext uri="{BB962C8B-B14F-4D97-AF65-F5344CB8AC3E}">
        <p14:creationId xmlns:p14="http://schemas.microsoft.com/office/powerpoint/2010/main" val="9017980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pic>
        <p:nvPicPr>
          <p:cNvPr id="5" name="Picture 4">
            <a:extLst>
              <a:ext uri="{FF2B5EF4-FFF2-40B4-BE49-F238E27FC236}">
                <a16:creationId xmlns:a16="http://schemas.microsoft.com/office/drawing/2014/main" id="{D5A4589B-61CA-384A-9815-8BD7E006EB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622" y="3429000"/>
            <a:ext cx="7966778" cy="3429000"/>
          </a:xfrm>
          <a:prstGeom prst="rect">
            <a:avLst/>
          </a:prstGeom>
        </p:spPr>
      </p:pic>
    </p:spTree>
    <p:extLst>
      <p:ext uri="{BB962C8B-B14F-4D97-AF65-F5344CB8AC3E}">
        <p14:creationId xmlns:p14="http://schemas.microsoft.com/office/powerpoint/2010/main" val="341424884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3074" name="Picture 2">
            <a:extLst>
              <a:ext uri="{FF2B5EF4-FFF2-40B4-BE49-F238E27FC236}">
                <a16:creationId xmlns:a16="http://schemas.microsoft.com/office/drawing/2014/main" id="{27606D96-F31E-21D5-3E66-4609240F3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681037"/>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6C9905-C087-2862-74DF-F0789BFC19CB}"/>
              </a:ext>
            </a:extLst>
          </p:cNvPr>
          <p:cNvSpPr txBox="1"/>
          <p:nvPr/>
        </p:nvSpPr>
        <p:spPr>
          <a:xfrm>
            <a:off x="8604469" y="1271016"/>
            <a:ext cx="61800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i="1" dirty="0">
                <a:effectLst/>
                <a:latin typeface="MathJax_Math"/>
              </a:rPr>
              <a:t>Y^</a:t>
            </a:r>
            <a:r>
              <a:rPr lang="en-GB" dirty="0">
                <a:effectLst/>
                <a:latin typeface="MathJax_Main"/>
              </a:rPr>
              <a:t>2=</a:t>
            </a:r>
            <a:r>
              <a:rPr lang="en-GB" i="1" dirty="0">
                <a:effectLst/>
                <a:latin typeface="MathJax_Math"/>
              </a:rPr>
              <a:t>x^</a:t>
            </a:r>
            <a:r>
              <a:rPr lang="en-GB" dirty="0">
                <a:effectLst/>
                <a:latin typeface="MathJax_Main"/>
              </a:rPr>
              <a:t>3−3</a:t>
            </a:r>
            <a:r>
              <a:rPr lang="en-GB" i="1" dirty="0">
                <a:effectLst/>
                <a:latin typeface="MathJax_Math"/>
              </a:rPr>
              <a:t>x</a:t>
            </a:r>
            <a:r>
              <a:rPr lang="en-GB" dirty="0">
                <a:effectLst/>
                <a:latin typeface="MathJax_Main"/>
              </a:rPr>
              <a:t>+5</a:t>
            </a:r>
            <a:endParaRPr lang="en-US" dirty="0"/>
          </a:p>
        </p:txBody>
      </p:sp>
      <p:sp>
        <p:nvSpPr>
          <p:cNvPr id="12" name="TextBox 11">
            <a:extLst>
              <a:ext uri="{FF2B5EF4-FFF2-40B4-BE49-F238E27FC236}">
                <a16:creationId xmlns:a16="http://schemas.microsoft.com/office/drawing/2014/main" id="{95CD955E-C0E3-EBFB-B3CA-6DD13FB18B44}"/>
              </a:ext>
            </a:extLst>
          </p:cNvPr>
          <p:cNvSpPr txBox="1"/>
          <p:nvPr/>
        </p:nvSpPr>
        <p:spPr>
          <a:xfrm>
            <a:off x="2488324" y="6481410"/>
            <a:ext cx="74781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https://asecuritysite.com/ecc/plot05</a:t>
            </a:r>
            <a:r>
              <a:rPr lang="en-US" dirty="0"/>
              <a:t> </a:t>
            </a:r>
          </a:p>
        </p:txBody>
      </p:sp>
    </p:spTree>
    <p:extLst>
      <p:ext uri="{BB962C8B-B14F-4D97-AF65-F5344CB8AC3E}">
        <p14:creationId xmlns:p14="http://schemas.microsoft.com/office/powerpoint/2010/main" val="40250683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51D6BEF-5F4B-9847-9FD2-7F3E98C97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966" y="685800"/>
            <a:ext cx="7315200" cy="5486400"/>
          </a:xfrm>
          <a:prstGeom prst="rect">
            <a:avLst/>
          </a:prstGeom>
        </p:spPr>
      </p:pic>
      <p:sp>
        <p:nvSpPr>
          <p:cNvPr id="2" name="Text Placeholder 1"/>
          <p:cNvSpPr>
            <a:spLocks noGrp="1"/>
          </p:cNvSpPr>
          <p:nvPr>
            <p:ph type="body" idx="1"/>
          </p:nvPr>
        </p:nvSpPr>
        <p:spPr/>
        <p:txBody>
          <a:bodyPr/>
          <a:lstStyle/>
          <a:p>
            <a:endParaRPr lang="en-US" dirty="0"/>
          </a:p>
        </p:txBody>
      </p:sp>
      <p:sp>
        <p:nvSpPr>
          <p:cNvPr id="6" name="TextBox 5">
            <a:extLst>
              <a:ext uri="{FF2B5EF4-FFF2-40B4-BE49-F238E27FC236}">
                <a16:creationId xmlns:a16="http://schemas.microsoft.com/office/drawing/2014/main" id="{8B4F13B5-34DC-284E-9B90-2708CF75B61C}"/>
              </a:ext>
            </a:extLst>
          </p:cNvPr>
          <p:cNvSpPr txBox="1"/>
          <p:nvPr/>
        </p:nvSpPr>
        <p:spPr>
          <a:xfrm>
            <a:off x="7051240" y="1830684"/>
            <a:ext cx="4763814"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dirty="0"/>
              <a:t>Private key:</a:t>
            </a:r>
            <a:r>
              <a:rPr lang="en-GB" dirty="0"/>
              <a:t> 0xc9f4f55bdeb5ba0bd337f2dbc952a5439e20ef9af6203d25d014e7102d86aaeeL</a:t>
            </a:r>
          </a:p>
          <a:p>
            <a:r>
              <a:rPr lang="en-GB" b="1" dirty="0"/>
              <a:t>Public key:</a:t>
            </a:r>
            <a:r>
              <a:rPr lang="en-GB" dirty="0"/>
              <a:t> 0xc44370819cb3b7b57b2aa7edf550a9a5410c234d27aff497458bbbfec8b6a327, 0x52a1a3e222cd89cbd2764b69bd9b0ea5c4fd6ca28861e1f2140eeff9c2e76487</a:t>
            </a:r>
          </a:p>
          <a:p>
            <a:endParaRPr kumimoji="0" lang="en-GB" sz="1800" b="0" i="0" u="none" strike="noStrike" cap="none" spc="0" normalizeH="0" baseline="0" dirty="0">
              <a:ln>
                <a:noFill/>
              </a:ln>
              <a:solidFill>
                <a:srgbClr val="000000"/>
              </a:solidFill>
              <a:effectLst/>
              <a:uFillTx/>
              <a:latin typeface="+mn-lt"/>
              <a:ea typeface="+mn-ea"/>
              <a:cs typeface="+mn-cs"/>
              <a:sym typeface="Calibri"/>
            </a:endParaRPr>
          </a:p>
          <a:p>
            <a:r>
              <a:rPr lang="en-US" b="1" dirty="0"/>
              <a:t>G: </a:t>
            </a:r>
            <a:r>
              <a:rPr lang="en-US" dirty="0"/>
              <a:t>(5066263022277343669578718895168534326250603453777594175500187360389116729240L, 32670510020758816978083085130507043184471273380659243275938904335757337482424L)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12869154-C452-B645-8707-2B11D2243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00" y="1825625"/>
            <a:ext cx="8648700" cy="5029200"/>
          </a:xfrm>
          <a:prstGeom prst="rect">
            <a:avLst/>
          </a:prstGeom>
        </p:spPr>
      </p:pic>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9" name="Picture 8" descr="A collage of a person with a beard&#10;&#10;Description automatically generated">
            <a:extLst>
              <a:ext uri="{FF2B5EF4-FFF2-40B4-BE49-F238E27FC236}">
                <a16:creationId xmlns:a16="http://schemas.microsoft.com/office/drawing/2014/main" id="{D0090FE4-DD86-1DFB-432C-671161B5F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55" y="1057000"/>
            <a:ext cx="7772400" cy="4260337"/>
          </a:xfrm>
          <a:prstGeom prst="rect">
            <a:avLst/>
          </a:prstGeom>
        </p:spPr>
      </p:pic>
      <p:pic>
        <p:nvPicPr>
          <p:cNvPr id="2050" name="Picture 2">
            <a:extLst>
              <a:ext uri="{FF2B5EF4-FFF2-40B4-BE49-F238E27FC236}">
                <a16:creationId xmlns:a16="http://schemas.microsoft.com/office/drawing/2014/main" id="{CF3D37F6-F2D1-C33C-A76E-C0E21CCE1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38" y="768350"/>
            <a:ext cx="8890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042E28-A914-F966-7789-7814160F0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234" y="2115082"/>
            <a:ext cx="88900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06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45133-01F7-6E45-B8A8-D46DAB02EBCD}"/>
              </a:ext>
            </a:extLst>
          </p:cNvPr>
          <p:cNvSpPr>
            <a:spLocks noGrp="1"/>
          </p:cNvSpPr>
          <p:nvPr>
            <p:ph type="body" idx="1"/>
          </p:nvPr>
        </p:nvSpPr>
        <p:spPr>
          <a:xfrm>
            <a:off x="526656" y="1709738"/>
            <a:ext cx="5477328" cy="4351338"/>
          </a:xfrm>
        </p:spPr>
        <p:txBody>
          <a:bodyPr>
            <a:normAutofit fontScale="92500" lnSpcReduction="20000"/>
          </a:bodyPr>
          <a:lstStyle/>
          <a:p>
            <a:r>
              <a:rPr lang="en-GB" dirty="0"/>
              <a:t>A:  0</a:t>
            </a:r>
          </a:p>
          <a:p>
            <a:r>
              <a:rPr lang="en-GB" dirty="0"/>
              <a:t>B:  7</a:t>
            </a:r>
          </a:p>
          <a:p>
            <a:r>
              <a:rPr lang="en-GB" dirty="0"/>
              <a:t>Prime number:		37</a:t>
            </a:r>
          </a:p>
          <a:p>
            <a:r>
              <a:rPr lang="en-GB" dirty="0"/>
              <a:t>Elliptic curve is:		y</a:t>
            </a:r>
            <a:r>
              <a:rPr lang="en-GB" baseline="30000" dirty="0"/>
              <a:t>2</a:t>
            </a:r>
            <a:r>
              <a:rPr lang="en-GB" dirty="0"/>
              <a:t>=x</a:t>
            </a:r>
            <a:r>
              <a:rPr lang="en-GB" baseline="30000" dirty="0"/>
              <a:t>3</a:t>
            </a:r>
            <a:r>
              <a:rPr lang="en-GB" dirty="0"/>
              <a:t>+ 7</a:t>
            </a:r>
          </a:p>
          <a:p>
            <a:r>
              <a:rPr lang="en-GB" dirty="0"/>
              <a:t>Finding the first 20 points</a:t>
            </a:r>
          </a:p>
          <a:p>
            <a:endParaRPr lang="en-GB" dirty="0"/>
          </a:p>
          <a:p>
            <a:r>
              <a:rPr lang="en-GB" dirty="0"/>
              <a:t>( 3 , 16 ) ( 4 , 16 ) ( 5 , 13 ) ( 6 , 1 ) ( 8 , 1 ) ( 9 , 12 ) ( 12 , 12 ) ( 13 , 13 ) ( 16 , 12 ) ( 17 , 6 ) ( 18 , 17 ) ( 19 , 13 ) ( 22 , 6 ) ( 23 , 1 ) ( 24 , 17 ) ( 30 , 16 ) ( 32 , 17 ) ( 35 , 6 ) ( 37 , 9 ) ( 40 , 16 ) ( 41 , 16 ) [</a:t>
            </a:r>
            <a:r>
              <a:rPr lang="en-GB" dirty="0">
                <a:hlinkClick r:id="rId2"/>
              </a:rPr>
              <a:t>Link</a:t>
            </a:r>
            <a:r>
              <a:rPr lang="en-GB" dirty="0"/>
              <a:t>]</a:t>
            </a:r>
            <a:endParaRPr lang="en-US" dirty="0"/>
          </a:p>
        </p:txBody>
      </p:sp>
      <p:pic>
        <p:nvPicPr>
          <p:cNvPr id="2050" name="Picture 2" descr="https://asecuritysite.com/log/svg/880b8dfd-18f6-40e4-9c09-a1a9ad30074c.png">
            <a:extLst>
              <a:ext uri="{FF2B5EF4-FFF2-40B4-BE49-F238E27FC236}">
                <a16:creationId xmlns:a16="http://schemas.microsoft.com/office/drawing/2014/main" id="{AB834834-807D-E243-B455-B4BE2FCC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790" y="866267"/>
            <a:ext cx="6589004" cy="4941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AC6F25D-7ED8-ED4B-AE45-BC1A79593649}"/>
              </a:ext>
            </a:extLst>
          </p:cNvPr>
          <p:cNvSpPr>
            <a:spLocks noGrp="1"/>
          </p:cNvSpPr>
          <p:nvPr>
            <p:ph type="title"/>
          </p:nvPr>
        </p:nvSpPr>
        <p:spPr/>
        <p:txBody>
          <a:bodyPr/>
          <a:lstStyle/>
          <a:p>
            <a:r>
              <a:rPr lang="en-US" sz="3600" b="1" dirty="0">
                <a:solidFill>
                  <a:srgbClr val="C00000"/>
                </a:solidFill>
              </a:rPr>
              <a:t>Elliptic Curve</a:t>
            </a:r>
            <a:endParaRPr lang="en-US" dirty="0"/>
          </a:p>
        </p:txBody>
      </p:sp>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4" name="TextBox 3">
            <a:extLst>
              <a:ext uri="{FF2B5EF4-FFF2-40B4-BE49-F238E27FC236}">
                <a16:creationId xmlns:a16="http://schemas.microsoft.com/office/drawing/2014/main" id="{D2DC5F9E-194A-E403-ECC9-E4B50033E133}"/>
              </a:ext>
            </a:extLst>
          </p:cNvPr>
          <p:cNvSpPr txBox="1"/>
          <p:nvPr/>
        </p:nvSpPr>
        <p:spPr>
          <a:xfrm>
            <a:off x="526656" y="625637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https://asecuritysite.com/ecc/ecc_pointsv</a:t>
            </a:r>
            <a:r>
              <a:rPr lang="en-US" dirty="0"/>
              <a:t> </a:t>
            </a:r>
          </a:p>
        </p:txBody>
      </p:sp>
    </p:spTree>
    <p:extLst>
      <p:ext uri="{BB962C8B-B14F-4D97-AF65-F5344CB8AC3E}">
        <p14:creationId xmlns:p14="http://schemas.microsoft.com/office/powerpoint/2010/main" val="130765353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ecc</a:t>
            </a:r>
            <a:r>
              <a:rPr lang="en-US" dirty="0">
                <a:hlinkClick r:id="rId3"/>
              </a:rPr>
              <a:t>/</a:t>
            </a:r>
            <a:r>
              <a:rPr lang="en-US" dirty="0" err="1">
                <a:hlinkClick r:id="rId3"/>
              </a:rPr>
              <a:t>ecc_types</a:t>
            </a:r>
            <a:endParaRPr lang="en-US" dirty="0"/>
          </a:p>
        </p:txBody>
      </p:sp>
      <p:pic>
        <p:nvPicPr>
          <p:cNvPr id="40964" name="Picture 4">
            <a:extLst>
              <a:ext uri="{FF2B5EF4-FFF2-40B4-BE49-F238E27FC236}">
                <a16:creationId xmlns:a16="http://schemas.microsoft.com/office/drawing/2014/main" id="{05A7F299-241E-CA48-99BC-3FBA7DB3C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4425"/>
            <a:ext cx="12192000" cy="4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414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1986" name="Picture 2">
            <a:extLst>
              <a:ext uri="{FF2B5EF4-FFF2-40B4-BE49-F238E27FC236}">
                <a16:creationId xmlns:a16="http://schemas.microsoft.com/office/drawing/2014/main" id="{B54E7A71-377C-9644-96D3-523B31BB1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1910"/>
            <a:ext cx="11277600" cy="53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597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04A39-A67D-269F-5BC5-E56DC3FB421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AB4B2B-2234-E052-44A9-2C478BBF952C}"/>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46C8AC1D-9206-5B29-BF88-C4E580F1A251}"/>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a:t>
            </a:r>
            <a:endParaRPr sz="4000" dirty="0">
              <a:solidFill>
                <a:srgbClr val="C00000"/>
              </a:solidFill>
            </a:endParaRPr>
          </a:p>
        </p:txBody>
      </p:sp>
      <p:pic>
        <p:nvPicPr>
          <p:cNvPr id="2" name="Picture 1" descr="A diagram of a computer code&#10;&#10;AI-generated content may be incorrect.">
            <a:extLst>
              <a:ext uri="{FF2B5EF4-FFF2-40B4-BE49-F238E27FC236}">
                <a16:creationId xmlns:a16="http://schemas.microsoft.com/office/drawing/2014/main" id="{CF3CA6C7-7A20-9D9E-1994-33CDBB5D7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72" y="1082810"/>
            <a:ext cx="11431990" cy="4669404"/>
          </a:xfrm>
          <a:prstGeom prst="rect">
            <a:avLst/>
          </a:prstGeom>
        </p:spPr>
      </p:pic>
    </p:spTree>
    <p:extLst>
      <p:ext uri="{BB962C8B-B14F-4D97-AF65-F5344CB8AC3E}">
        <p14:creationId xmlns:p14="http://schemas.microsoft.com/office/powerpoint/2010/main" val="414072150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Keys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1047C003-0242-D710-6768-6425A820B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771800"/>
            <a:ext cx="7772400" cy="5501170"/>
          </a:xfrm>
          <a:prstGeom prst="rect">
            <a:avLst/>
          </a:prstGeom>
        </p:spPr>
      </p:pic>
    </p:spTree>
    <p:extLst>
      <p:ext uri="{BB962C8B-B14F-4D97-AF65-F5344CB8AC3E}">
        <p14:creationId xmlns:p14="http://schemas.microsoft.com/office/powerpoint/2010/main" val="154834934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Parameters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EE76E860-16CB-151B-8526-95515749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78" y="587539"/>
            <a:ext cx="7772400" cy="5682921"/>
          </a:xfrm>
          <a:prstGeom prst="rect">
            <a:avLst/>
          </a:prstGeom>
        </p:spPr>
      </p:pic>
    </p:spTree>
    <p:extLst>
      <p:ext uri="{BB962C8B-B14F-4D97-AF65-F5344CB8AC3E}">
        <p14:creationId xmlns:p14="http://schemas.microsoft.com/office/powerpoint/2010/main" val="65913031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Compressed Point</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4411785" cy="369332"/>
          </a:xfrm>
          <a:prstGeom prst="rect">
            <a:avLst/>
          </a:prstGeom>
        </p:spPr>
        <p:txBody>
          <a:bodyPr wrap="none">
            <a:spAutoFit/>
          </a:bodyPr>
          <a:lstStyle/>
          <a:p>
            <a:r>
              <a:rPr lang="en-US" dirty="0">
                <a:hlinkClick r:id="rId2"/>
              </a:rPr>
              <a:t>https://asecuritysite.com/ecc/js_ethereum2</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6DBCF696-BCED-9FB4-2F5C-343E1DB04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971437"/>
            <a:ext cx="9754732" cy="5093031"/>
          </a:xfrm>
          <a:prstGeom prst="rect">
            <a:avLst/>
          </a:prstGeom>
        </p:spPr>
      </p:pic>
    </p:spTree>
    <p:extLst>
      <p:ext uri="{BB962C8B-B14F-4D97-AF65-F5344CB8AC3E}">
        <p14:creationId xmlns:p14="http://schemas.microsoft.com/office/powerpoint/2010/main" val="263062215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357283" cy="369332"/>
          </a:xfrm>
          <a:prstGeom prst="rect">
            <a:avLst/>
          </a:prstGeom>
        </p:spPr>
        <p:txBody>
          <a:bodyPr wrap="none">
            <a:spAutoFit/>
          </a:bodyPr>
          <a:lstStyle/>
          <a:p>
            <a:r>
              <a:rPr lang="en-US" dirty="0">
                <a:hlinkClick r:id="rId2"/>
              </a:rPr>
              <a:t>https://asecuritysite.com/openssh/openssh</a:t>
            </a:r>
            <a:r>
              <a:rPr lang="en-US" dirty="0"/>
              <a:t> </a:t>
            </a:r>
          </a:p>
        </p:txBody>
      </p:sp>
      <p:pic>
        <p:nvPicPr>
          <p:cNvPr id="3" name="Picture 2" descr="A screenshot of a computer program&#10;&#10;Description automatically generated">
            <a:extLst>
              <a:ext uri="{FF2B5EF4-FFF2-40B4-BE49-F238E27FC236}">
                <a16:creationId xmlns:a16="http://schemas.microsoft.com/office/drawing/2014/main" id="{20C52D14-531C-D960-95FC-171C48FF3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59" y="1040935"/>
            <a:ext cx="6341955" cy="477612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AD86F4-BD36-11EB-D041-B3970FD14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041" y="613322"/>
            <a:ext cx="7772400" cy="4422530"/>
          </a:xfrm>
          <a:prstGeom prst="rect">
            <a:avLst/>
          </a:prstGeom>
        </p:spPr>
      </p:pic>
    </p:spTree>
    <p:extLst>
      <p:ext uri="{BB962C8B-B14F-4D97-AF65-F5344CB8AC3E}">
        <p14:creationId xmlns:p14="http://schemas.microsoft.com/office/powerpoint/2010/main" val="2708410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fontScale="85000" lnSpcReduction="20000"/>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 Distinguished Encoding Rules (DER) encoding of ASN.1</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https://asecuritysite.com/digitalcert/sigs3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2587D62E-2501-8408-0CDD-BE889C43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09" y="881508"/>
            <a:ext cx="11046373" cy="5092367"/>
          </a:xfrm>
          <a:prstGeom prst="rect">
            <a:avLst/>
          </a:prstGeom>
        </p:spPr>
      </p:pic>
      <p:sp>
        <p:nvSpPr>
          <p:cNvPr id="9" name="TextBox 8">
            <a:extLst>
              <a:ext uri="{FF2B5EF4-FFF2-40B4-BE49-F238E27FC236}">
                <a16:creationId xmlns:a16="http://schemas.microsoft.com/office/drawing/2014/main" id="{E33DC442-0A9A-3A6F-333B-D1CCC769B2F2}"/>
              </a:ext>
            </a:extLst>
          </p:cNvPr>
          <p:cNvSpPr txBox="1"/>
          <p:nvPr/>
        </p:nvSpPr>
        <p:spPr>
          <a:xfrm>
            <a:off x="5097517" y="6267953"/>
            <a:ext cx="615906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(Abstract Syntax Notation One).</a:t>
            </a:r>
            <a:endParaRPr lang="en-US" dirty="0"/>
          </a:p>
        </p:txBody>
      </p:sp>
    </p:spTree>
    <p:extLst>
      <p:ext uri="{BB962C8B-B14F-4D97-AF65-F5344CB8AC3E}">
        <p14:creationId xmlns:p14="http://schemas.microsoft.com/office/powerpoint/2010/main" val="356264284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Object identifier (OID)</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https://asecuritysite.com/powershell/oid</a:t>
            </a:r>
            <a:r>
              <a:rPr lang="en-US" dirty="0"/>
              <a:t> </a:t>
            </a:r>
          </a:p>
        </p:txBody>
      </p:sp>
      <p:pic>
        <p:nvPicPr>
          <p:cNvPr id="3" name="Picture 2">
            <a:extLst>
              <a:ext uri="{FF2B5EF4-FFF2-40B4-BE49-F238E27FC236}">
                <a16:creationId xmlns:a16="http://schemas.microsoft.com/office/drawing/2014/main" id="{2076F765-C63E-A567-CA1D-234D1E70B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64" y="1218463"/>
            <a:ext cx="6123490" cy="49180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5A8E46E-FD4B-76C9-CFEC-C96B38E45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8" y="974419"/>
            <a:ext cx="4248472" cy="5162053"/>
          </a:xfrm>
          <a:prstGeom prst="rect">
            <a:avLst/>
          </a:prstGeom>
        </p:spPr>
      </p:pic>
    </p:spTree>
    <p:extLst>
      <p:ext uri="{BB962C8B-B14F-4D97-AF65-F5344CB8AC3E}">
        <p14:creationId xmlns:p14="http://schemas.microsoft.com/office/powerpoint/2010/main" val="300855661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 Ring</a:t>
            </a:r>
            <a:endParaRPr sz="4000" dirty="0">
              <a:solidFill>
                <a:srgbClr val="C00000"/>
              </a:solidFill>
            </a:endParaRPr>
          </a:p>
        </p:txBody>
      </p:sp>
      <p:pic>
        <p:nvPicPr>
          <p:cNvPr id="6" name="Picture 5">
            <a:extLst>
              <a:ext uri="{FF2B5EF4-FFF2-40B4-BE49-F238E27FC236}">
                <a16:creationId xmlns:a16="http://schemas.microsoft.com/office/drawing/2014/main" id="{76CDC0D7-E195-685D-AB27-E6A0B41CC19E}"/>
              </a:ext>
            </a:extLst>
          </p:cNvPr>
          <p:cNvPicPr>
            <a:picLocks noChangeAspect="1"/>
          </p:cNvPicPr>
          <p:nvPr/>
        </p:nvPicPr>
        <p:blipFill>
          <a:blip r:embed="rId3"/>
          <a:stretch>
            <a:fillRect/>
          </a:stretch>
        </p:blipFill>
        <p:spPr>
          <a:xfrm>
            <a:off x="943303" y="1265600"/>
            <a:ext cx="10134599" cy="5446349"/>
          </a:xfrm>
          <a:prstGeom prst="rect">
            <a:avLst/>
          </a:prstGeom>
        </p:spPr>
      </p:pic>
    </p:spTree>
    <p:extLst>
      <p:ext uri="{BB962C8B-B14F-4D97-AF65-F5344CB8AC3E}">
        <p14:creationId xmlns:p14="http://schemas.microsoft.com/office/powerpoint/2010/main" val="133639304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3D85C-FF7C-1172-06FF-284D3F368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BEF82-CCDF-764A-ECE6-2959940D2BB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Key Exchange</a:t>
            </a:r>
            <a:endParaRPr lang="en-US" sz="5000" dirty="0">
              <a:solidFill>
                <a:srgbClr val="C00000"/>
              </a:solidFill>
            </a:endParaRPr>
          </a:p>
        </p:txBody>
      </p:sp>
      <p:sp>
        <p:nvSpPr>
          <p:cNvPr id="3" name="Subtitle 2">
            <a:extLst>
              <a:ext uri="{FF2B5EF4-FFF2-40B4-BE49-F238E27FC236}">
                <a16:creationId xmlns:a16="http://schemas.microsoft.com/office/drawing/2014/main" id="{D5EC6A32-E0DC-D9FB-132E-116843B26372}"/>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05F5682D-98D8-E744-C45E-AEBA4FF2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B2EC7173-DED1-616A-CBA0-FD8D5BED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57DFBB1-E8EB-2A73-C1DE-0CD8FCA94377}"/>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keyexchange</a:t>
            </a:r>
            <a:endParaRPr lang="en-US" sz="2600" b="1" dirty="0">
              <a:solidFill>
                <a:schemeClr val="bg1"/>
              </a:solidFill>
            </a:endParaRPr>
          </a:p>
        </p:txBody>
      </p:sp>
      <p:pic>
        <p:nvPicPr>
          <p:cNvPr id="7" name="Picture 6">
            <a:extLst>
              <a:ext uri="{FF2B5EF4-FFF2-40B4-BE49-F238E27FC236}">
                <a16:creationId xmlns:a16="http://schemas.microsoft.com/office/drawing/2014/main" id="{638A14D5-5956-6136-FD92-FD8D948D8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A19F5220-3543-9BFB-353F-7982D1D373BC}"/>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b="1"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88819058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76B57D7-D90E-499F-EF49-7C61FF383624}"/>
              </a:ext>
            </a:extLst>
          </p:cNvPr>
          <p:cNvSpPr>
            <a:spLocks noGrp="1"/>
          </p:cNvSpPr>
          <p:nvPr>
            <p:ph type="title"/>
          </p:nvPr>
        </p:nvSpPr>
        <p:spPr/>
        <p:txBody>
          <a:bodyPr/>
          <a:lstStyle/>
          <a:p>
            <a:pPr eaLnBrk="1" hangingPunct="1"/>
            <a:r>
              <a:rPr lang="en-GB" altLang="en-US" dirty="0"/>
              <a:t>Key Exchange Problem</a:t>
            </a:r>
          </a:p>
        </p:txBody>
      </p:sp>
      <p:pic>
        <p:nvPicPr>
          <p:cNvPr id="3" name="Content Placeholder 2" descr="A screenshot of a computer&#10;&#10;AI-generated content may be incorrect.">
            <a:extLst>
              <a:ext uri="{FF2B5EF4-FFF2-40B4-BE49-F238E27FC236}">
                <a16:creationId xmlns:a16="http://schemas.microsoft.com/office/drawing/2014/main" id="{8D4BE460-3C86-7814-5D28-E3E082431C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1637" y="1404735"/>
            <a:ext cx="10158307" cy="4677088"/>
          </a:xfrm>
        </p:spPr>
      </p:pic>
    </p:spTree>
    <p:custDataLst>
      <p:tags r:id="rId1"/>
    </p:custData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mathematical equation&#10;&#10;AI-generated content may be incorrect.">
            <a:extLst>
              <a:ext uri="{FF2B5EF4-FFF2-40B4-BE49-F238E27FC236}">
                <a16:creationId xmlns:a16="http://schemas.microsoft.com/office/drawing/2014/main" id="{E01B72FB-EE38-8AE3-8C6E-04667943A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0" y="1143000"/>
            <a:ext cx="10500779" cy="4885660"/>
          </a:xfrm>
          <a:prstGeom prst="rect">
            <a:avLst/>
          </a:prstGeom>
        </p:spPr>
      </p:pic>
    </p:spTree>
    <p:extLst>
      <p:ext uri="{BB962C8B-B14F-4D97-AF65-F5344CB8AC3E}">
        <p14:creationId xmlns:p14="http://schemas.microsoft.com/office/powerpoint/2010/main" val="410435339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EBD2-02F6-F870-7617-E89D69D333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C8580CF-7CED-4503-923F-FFE8A299854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449B97C-7320-0E1B-B104-FC89E28F40B2}"/>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Hexadecimal</a:t>
            </a:r>
            <a:endParaRPr sz="4000" dirty="0">
              <a:solidFill>
                <a:srgbClr val="C00000"/>
              </a:solidFill>
            </a:endParaRPr>
          </a:p>
        </p:txBody>
      </p:sp>
      <p:pic>
        <p:nvPicPr>
          <p:cNvPr id="2" name="Picture 1" descr="A screenshot of a computer&#10;&#10;AI-generated content may be incorrect.">
            <a:extLst>
              <a:ext uri="{FF2B5EF4-FFF2-40B4-BE49-F238E27FC236}">
                <a16:creationId xmlns:a16="http://schemas.microsoft.com/office/drawing/2014/main" id="{325556E7-01C9-4A9B-EC44-5F91361E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86" y="849945"/>
            <a:ext cx="8334154" cy="6088424"/>
          </a:xfrm>
          <a:prstGeom prst="rect">
            <a:avLst/>
          </a:prstGeom>
        </p:spPr>
      </p:pic>
    </p:spTree>
    <p:extLst>
      <p:ext uri="{BB962C8B-B14F-4D97-AF65-F5344CB8AC3E}">
        <p14:creationId xmlns:p14="http://schemas.microsoft.com/office/powerpoint/2010/main" val="190563122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algorithm&#10;&#10;AI-generated content may be incorrect.">
            <a:extLst>
              <a:ext uri="{FF2B5EF4-FFF2-40B4-BE49-F238E27FC236}">
                <a16:creationId xmlns:a16="http://schemas.microsoft.com/office/drawing/2014/main" id="{2101ECCE-7DAB-17A7-0BD6-2416D2DC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3" y="999975"/>
            <a:ext cx="11312357" cy="5500838"/>
          </a:xfrm>
          <a:prstGeom prst="rect">
            <a:avLst/>
          </a:prstGeom>
        </p:spPr>
      </p:pic>
    </p:spTree>
    <p:extLst>
      <p:ext uri="{BB962C8B-B14F-4D97-AF65-F5344CB8AC3E}">
        <p14:creationId xmlns:p14="http://schemas.microsoft.com/office/powerpoint/2010/main" val="320411275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80BE2295-2AD7-F1F0-2FD4-C3E45BCBF8BF}"/>
              </a:ext>
            </a:extLst>
          </p:cNvPr>
          <p:cNvSpPr>
            <a:spLocks noGrp="1"/>
          </p:cNvSpPr>
          <p:nvPr>
            <p:ph idx="1"/>
          </p:nvPr>
        </p:nvSpPr>
        <p:spPr>
          <a:xfrm>
            <a:off x="935356" y="889636"/>
            <a:ext cx="6480810" cy="2680334"/>
          </a:xfrm>
        </p:spPr>
        <p:txBody>
          <a:bodyPr/>
          <a:lstStyle/>
          <a:p>
            <a:pPr marL="0" indent="0">
              <a:spcBef>
                <a:spcPct val="0"/>
              </a:spcBef>
              <a:buNone/>
            </a:pPr>
            <a:r>
              <a:rPr lang="en-US" altLang="en-US" sz="4320" dirty="0"/>
              <a:t>Y = </a:t>
            </a:r>
            <a:r>
              <a:rPr lang="en-US" altLang="en-US" sz="4320" dirty="0" err="1"/>
              <a:t>g</a:t>
            </a:r>
            <a:r>
              <a:rPr lang="en-US" altLang="en-US" sz="4320" baseline="30000" dirty="0" err="1"/>
              <a:t>x</a:t>
            </a:r>
            <a:r>
              <a:rPr lang="en-US" altLang="en-US" sz="4320" dirty="0"/>
              <a:t> (mod p)</a:t>
            </a:r>
          </a:p>
          <a:p>
            <a:pPr marL="0" indent="0">
              <a:spcBef>
                <a:spcPct val="0"/>
              </a:spcBef>
              <a:buNone/>
            </a:pPr>
            <a:endParaRPr lang="en-US" altLang="en-US" sz="4320" dirty="0"/>
          </a:p>
          <a:p>
            <a:pPr marL="0" indent="0">
              <a:spcBef>
                <a:spcPct val="0"/>
              </a:spcBef>
              <a:buNone/>
            </a:pPr>
            <a:r>
              <a:rPr lang="en-US" altLang="en-US" sz="4320" dirty="0"/>
              <a:t>Let’s try p=11</a:t>
            </a:r>
          </a:p>
        </p:txBody>
      </p:sp>
      <p:sp>
        <p:nvSpPr>
          <p:cNvPr id="36867" name="Rectangle 2">
            <a:extLst>
              <a:ext uri="{FF2B5EF4-FFF2-40B4-BE49-F238E27FC236}">
                <a16:creationId xmlns:a16="http://schemas.microsoft.com/office/drawing/2014/main" id="{7BE2199F-BDE2-EE43-7F32-6C3C26F1D8D5}"/>
              </a:ext>
            </a:extLst>
          </p:cNvPr>
          <p:cNvSpPr>
            <a:spLocks noChangeArrowheads="1"/>
          </p:cNvSpPr>
          <p:nvPr/>
        </p:nvSpPr>
        <p:spPr bwMode="auto">
          <a:xfrm>
            <a:off x="1102996" y="3078522"/>
            <a:ext cx="1420939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6" name="Rectangle 5">
            <a:hlinkClick r:id="rId3"/>
            <a:extLst>
              <a:ext uri="{FF2B5EF4-FFF2-40B4-BE49-F238E27FC236}">
                <a16:creationId xmlns:a16="http://schemas.microsoft.com/office/drawing/2014/main" id="{32FEFB90-DD70-77E7-5E30-F794ABAE5138}"/>
              </a:ext>
            </a:extLst>
          </p:cNvPr>
          <p:cNvSpPr/>
          <p:nvPr/>
        </p:nvSpPr>
        <p:spPr>
          <a:xfrm>
            <a:off x="1257300" y="5848350"/>
            <a:ext cx="1554480" cy="69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60" dirty="0"/>
              <a:t>Picking G</a:t>
            </a:r>
          </a:p>
        </p:txBody>
      </p:sp>
      <p:pic>
        <p:nvPicPr>
          <p:cNvPr id="3" name="Picture 2" descr="A table of numbers and letters&#10;&#10;AI-generated content may be incorrect.">
            <a:extLst>
              <a:ext uri="{FF2B5EF4-FFF2-40B4-BE49-F238E27FC236}">
                <a16:creationId xmlns:a16="http://schemas.microsoft.com/office/drawing/2014/main" id="{BA2B85CA-C490-F262-CB54-F63468C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07" y="321725"/>
            <a:ext cx="6174482" cy="6089707"/>
          </a:xfrm>
          <a:prstGeom prst="rect">
            <a:avLst/>
          </a:prstGeom>
        </p:spPr>
      </p:pic>
      <p:sp>
        <p:nvSpPr>
          <p:cNvPr id="5" name="Title 4">
            <a:extLst>
              <a:ext uri="{FF2B5EF4-FFF2-40B4-BE49-F238E27FC236}">
                <a16:creationId xmlns:a16="http://schemas.microsoft.com/office/drawing/2014/main" id="{0A3B8B44-2AD2-1517-C229-E474C0949E9A}"/>
              </a:ext>
            </a:extLst>
          </p:cNvPr>
          <p:cNvSpPr>
            <a:spLocks noGrp="1"/>
          </p:cNvSpPr>
          <p:nvPr>
            <p:ph type="title"/>
          </p:nvPr>
        </p:nvSpPr>
        <p:spPr/>
        <p:txBody>
          <a:bodyPr/>
          <a:lstStyle/>
          <a:p>
            <a:r>
              <a:rPr lang="en-US" dirty="0"/>
              <a:t>Picking g and p</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3952842-AA92-2D4F-B424-79F43070D4A9}"/>
              </a:ext>
            </a:extLst>
          </p:cNvPr>
          <p:cNvSpPr>
            <a:spLocks noGrp="1"/>
          </p:cNvSpPr>
          <p:nvPr>
            <p:ph type="title"/>
          </p:nvPr>
        </p:nvSpPr>
        <p:spPr/>
        <p:txBody>
          <a:bodyPr/>
          <a:lstStyle/>
          <a:p>
            <a:pPr eaLnBrk="1" hangingPunct="1"/>
            <a:r>
              <a:rPr lang="en-GB" altLang="en-US" dirty="0"/>
              <a:t>Eve-in-the-Middle</a:t>
            </a:r>
          </a:p>
        </p:txBody>
      </p:sp>
      <p:pic>
        <p:nvPicPr>
          <p:cNvPr id="9" name="Content Placeholder 8" descr="A screenshot of a computer&#10;&#10;AI-generated content may be incorrect.">
            <a:extLst>
              <a:ext uri="{FF2B5EF4-FFF2-40B4-BE49-F238E27FC236}">
                <a16:creationId xmlns:a16="http://schemas.microsoft.com/office/drawing/2014/main" id="{379909FE-F4C3-BE60-C344-89BC5B8429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866267"/>
            <a:ext cx="11976763" cy="5417599"/>
          </a:xfrm>
        </p:spPr>
      </p:pic>
    </p:spTree>
    <p:custDataLst>
      <p:tags r:id="rId1"/>
    </p:custData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AC14C73F-1697-A4D3-1CBD-B01A1579A123}"/>
              </a:ext>
            </a:extLst>
          </p:cNvPr>
          <p:cNvSpPr>
            <a:spLocks noGrp="1"/>
          </p:cNvSpPr>
          <p:nvPr>
            <p:ph type="title"/>
          </p:nvPr>
        </p:nvSpPr>
        <p:spPr>
          <a:xfrm>
            <a:off x="199763" y="-306704"/>
            <a:ext cx="9875521" cy="1143000"/>
          </a:xfrm>
        </p:spPr>
        <p:txBody>
          <a:bodyPr/>
          <a:lstStyle/>
          <a:p>
            <a:r>
              <a:rPr lang="en-US" altLang="en-US" sz="2400" b="1" dirty="0"/>
              <a:t>Diffie-Hellman Generation</a:t>
            </a:r>
          </a:p>
        </p:txBody>
      </p:sp>
      <p:sp>
        <p:nvSpPr>
          <p:cNvPr id="38914" name="Content Placeholder 2">
            <a:extLst>
              <a:ext uri="{FF2B5EF4-FFF2-40B4-BE49-F238E27FC236}">
                <a16:creationId xmlns:a16="http://schemas.microsoft.com/office/drawing/2014/main" id="{DD5426C0-619F-BA25-E8E6-8AB51CC3126D}"/>
              </a:ext>
            </a:extLst>
          </p:cNvPr>
          <p:cNvSpPr>
            <a:spLocks noGrp="1"/>
          </p:cNvSpPr>
          <p:nvPr>
            <p:ph idx="1"/>
          </p:nvPr>
        </p:nvSpPr>
        <p:spPr>
          <a:xfrm>
            <a:off x="8959216" y="836296"/>
            <a:ext cx="2592704" cy="4526280"/>
          </a:xfrm>
        </p:spPr>
        <p:txBody>
          <a:bodyPr/>
          <a:lstStyle/>
          <a:p>
            <a:pPr eaLnBrk="1" hangingPunct="1">
              <a:spcBef>
                <a:spcPct val="0"/>
              </a:spcBef>
            </a:pPr>
            <a:r>
              <a:rPr lang="en-US" altLang="en-US" sz="3120" b="1"/>
              <a:t>DH Group 5</a:t>
            </a:r>
            <a:r>
              <a:rPr lang="en-US" altLang="en-US" sz="3120"/>
              <a:t>: 1,536 bit prime.</a:t>
            </a:r>
          </a:p>
          <a:p>
            <a:pPr eaLnBrk="1" hangingPunct="1">
              <a:spcBef>
                <a:spcPct val="0"/>
              </a:spcBef>
            </a:pPr>
            <a:r>
              <a:rPr lang="en-US" altLang="en-US" sz="3120" b="1"/>
              <a:t>DH Group 2</a:t>
            </a:r>
            <a:r>
              <a:rPr lang="en-US" altLang="en-US" sz="3120"/>
              <a:t>: 1,024 bit prime.</a:t>
            </a:r>
          </a:p>
          <a:p>
            <a:pPr eaLnBrk="1" hangingPunct="1">
              <a:spcBef>
                <a:spcPct val="0"/>
              </a:spcBef>
            </a:pPr>
            <a:r>
              <a:rPr lang="en-US" altLang="en-US" sz="3120" b="1"/>
              <a:t>DH Group 1</a:t>
            </a:r>
            <a:r>
              <a:rPr lang="en-US" altLang="en-US" sz="3120"/>
              <a:t>: 768-bit prime.</a:t>
            </a:r>
          </a:p>
        </p:txBody>
      </p:sp>
      <p:sp>
        <p:nvSpPr>
          <p:cNvPr id="4" name="Rectangle 3">
            <a:extLst>
              <a:ext uri="{FF2B5EF4-FFF2-40B4-BE49-F238E27FC236}">
                <a16:creationId xmlns:a16="http://schemas.microsoft.com/office/drawing/2014/main" id="{E7F53D2C-6068-151B-22CA-442FED447083}"/>
              </a:ext>
            </a:extLst>
          </p:cNvPr>
          <p:cNvSpPr/>
          <p:nvPr/>
        </p:nvSpPr>
        <p:spPr>
          <a:xfrm>
            <a:off x="609600" y="577216"/>
            <a:ext cx="8349616" cy="639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160" dirty="0"/>
              <a:t>C:\&gt; </a:t>
            </a:r>
            <a:r>
              <a:rPr lang="en-GB" sz="2160" dirty="0" err="1"/>
              <a:t>openssl</a:t>
            </a:r>
            <a:r>
              <a:rPr lang="en-GB" sz="2160" dirty="0"/>
              <a:t> </a:t>
            </a:r>
            <a:r>
              <a:rPr lang="en-GB" sz="2160" dirty="0" err="1"/>
              <a:t>dhparam</a:t>
            </a:r>
            <a:r>
              <a:rPr lang="en-GB" sz="2160" dirty="0"/>
              <a:t> -out </a:t>
            </a:r>
            <a:r>
              <a:rPr lang="en-GB" sz="2160" dirty="0" err="1"/>
              <a:t>dhparams.pem</a:t>
            </a:r>
            <a:r>
              <a:rPr lang="en-GB" sz="2160" dirty="0"/>
              <a:t> 768 –text</a:t>
            </a:r>
          </a:p>
          <a:p>
            <a:pPr>
              <a:defRPr/>
            </a:pPr>
            <a:r>
              <a:rPr lang="en-GB" sz="2160" dirty="0"/>
              <a:t>C:\&gt; type </a:t>
            </a:r>
            <a:r>
              <a:rPr lang="en-GB" sz="2160" dirty="0" err="1"/>
              <a:t>dhparams.pem</a:t>
            </a:r>
            <a:endParaRPr lang="en-GB" sz="2160" dirty="0"/>
          </a:p>
          <a:p>
            <a:pPr>
              <a:defRPr/>
            </a:pPr>
            <a:r>
              <a:rPr lang="en-GB" sz="2160" dirty="0" err="1"/>
              <a:t>Diffie</a:t>
            </a:r>
            <a:r>
              <a:rPr lang="en-GB" sz="2160" dirty="0"/>
              <a:t>-Hellman-Parameters: (768 bit)</a:t>
            </a:r>
          </a:p>
          <a:p>
            <a:pPr>
              <a:defRPr/>
            </a:pPr>
            <a:r>
              <a:rPr lang="en-GB" sz="2160" dirty="0"/>
              <a:t>    prime:</a:t>
            </a:r>
          </a:p>
          <a:p>
            <a:pPr>
              <a:defRPr/>
            </a:pPr>
            <a:r>
              <a:rPr lang="en-GB" sz="2160" dirty="0"/>
              <a:t>        00:d0:37:c2:95:64:02:ea:12:2b:51:50:a2:84:6c:</a:t>
            </a:r>
          </a:p>
          <a:p>
            <a:pPr>
              <a:defRPr/>
            </a:pPr>
            <a:r>
              <a:rPr lang="en-GB" sz="2160" dirty="0"/>
              <a:t>        71:6a:3e:2c:a9:80:e2:65:b2:a5:ee:77:26:22:31:</a:t>
            </a:r>
          </a:p>
          <a:p>
            <a:pPr>
              <a:defRPr/>
            </a:pPr>
            <a:r>
              <a:rPr lang="en-GB" sz="2160" dirty="0"/>
              <a:t>        66:9e:fc:c8:09:94:e8:9d:f4:cd:bf:d2:37:b2:fb:</a:t>
            </a:r>
          </a:p>
          <a:p>
            <a:pPr>
              <a:defRPr/>
            </a:pPr>
            <a:r>
              <a:rPr lang="en-GB" sz="2160" dirty="0"/>
              <a:t>        b8:38:2c:87:28:38:dc:95:24:73:06:d3:d9:1f:af:</a:t>
            </a:r>
          </a:p>
          <a:p>
            <a:pPr>
              <a:defRPr/>
            </a:pPr>
            <a:r>
              <a:rPr lang="en-GB" sz="2160" dirty="0"/>
              <a:t>        78:01:10:6a:7e:56:4e:7b:ee:b4:8d:6b:4d:b5:9b:</a:t>
            </a:r>
          </a:p>
          <a:p>
            <a:pPr>
              <a:defRPr/>
            </a:pPr>
            <a:r>
              <a:rPr lang="en-GB" sz="2160" dirty="0"/>
              <a:t>        93:c6:f1:74:60:01:0d:96:7e:85:ca:b8:1f:f7:bc:</a:t>
            </a:r>
          </a:p>
          <a:p>
            <a:pPr>
              <a:defRPr/>
            </a:pPr>
            <a:r>
              <a:rPr lang="en-GB" sz="2160" dirty="0"/>
              <a:t>        43:b7:40:4d:4e:87:e3</a:t>
            </a:r>
          </a:p>
          <a:p>
            <a:pPr>
              <a:defRPr/>
            </a:pPr>
            <a:r>
              <a:rPr lang="en-GB" sz="2160" dirty="0"/>
              <a:t>    generator: 2 (0x2)</a:t>
            </a:r>
          </a:p>
          <a:p>
            <a:pPr>
              <a:defRPr/>
            </a:pPr>
            <a:r>
              <a:rPr lang="en-GB" sz="2160" dirty="0"/>
              <a:t>-----BEGIN DH PARAMETERS-----</a:t>
            </a:r>
          </a:p>
          <a:p>
            <a:pPr>
              <a:defRPr/>
            </a:pPr>
            <a:r>
              <a:rPr lang="en-GB" sz="2160" dirty="0"/>
              <a:t>MGYCYQDQN8KVZALqEitRUKKEbHFqPiypgOJlsqXudyYiMWae/MgJlOid9M2/0jey</a:t>
            </a:r>
          </a:p>
          <a:p>
            <a:pPr>
              <a:defRPr/>
            </a:pPr>
            <a:r>
              <a:rPr lang="en-GB" sz="2160" dirty="0"/>
              <a:t>+7g4LIcoONyVJHMG09kfr3gBEGp+Vk577rSNa021m5PG8XRgAQ2WfoXKuB/3vEO3</a:t>
            </a:r>
          </a:p>
          <a:p>
            <a:pPr>
              <a:defRPr/>
            </a:pPr>
            <a:r>
              <a:rPr lang="en-GB" sz="2160" dirty="0"/>
              <a:t>QE1Oh+MCAQI=</a:t>
            </a:r>
          </a:p>
          <a:p>
            <a:pPr>
              <a:defRPr/>
            </a:pPr>
            <a:r>
              <a:rPr lang="en-GB" sz="2160" dirty="0"/>
              <a:t>-----END DH PARAMETERS-----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pic>
        <p:nvPicPr>
          <p:cNvPr id="3" name="Content Placeholder 2" descr="A diagram of a diagram&#10;&#10;Description automatically generated">
            <a:extLst>
              <a:ext uri="{FF2B5EF4-FFF2-40B4-BE49-F238E27FC236}">
                <a16:creationId xmlns:a16="http://schemas.microsoft.com/office/drawing/2014/main" id="{053A9FA0-5E57-AC0F-6C47-1F08532947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625972"/>
            <a:ext cx="10515600" cy="5606055"/>
          </a:xfrm>
        </p:spPr>
      </p:pic>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solidFill>
                  <a:srgbClr val="C00000"/>
                </a:solidFill>
              </a:rPr>
              <a:t>Elliptic Curve Diffie Hellman</a:t>
            </a:r>
          </a:p>
        </p:txBody>
      </p:sp>
      <p:sp>
        <p:nvSpPr>
          <p:cNvPr id="2" name="TextBox 1">
            <a:extLst>
              <a:ext uri="{FF2B5EF4-FFF2-40B4-BE49-F238E27FC236}">
                <a16:creationId xmlns:a16="http://schemas.microsoft.com/office/drawing/2014/main" id="{99321C9B-7B3B-2978-AE69-E898F27B6A63}"/>
              </a:ext>
            </a:extLst>
          </p:cNvPr>
          <p:cNvSpPr txBox="1"/>
          <p:nvPr/>
        </p:nvSpPr>
        <p:spPr>
          <a:xfrm>
            <a:off x="2259724" y="6454098"/>
            <a:ext cx="6961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 curves: </a:t>
            </a:r>
            <a:r>
              <a:rPr kumimoji="0" lang="en-US" sz="1800" b="1" i="0" u="none" strike="noStrike" cap="none" spc="0" normalizeH="0" baseline="0" dirty="0">
                <a:ln>
                  <a:noFill/>
                </a:ln>
                <a:solidFill>
                  <a:srgbClr val="000000"/>
                </a:solidFill>
                <a:effectLst/>
                <a:uFillTx/>
                <a:latin typeface="+mn-lt"/>
                <a:ea typeface="+mn-ea"/>
                <a:cs typeface="+mn-cs"/>
                <a:sym typeface="Calibri"/>
              </a:rPr>
              <a:t>secp256r1</a:t>
            </a:r>
            <a:r>
              <a:rPr kumimoji="0" lang="en-US" sz="1800" b="0" i="0" u="none" strike="noStrike" cap="none" spc="0" normalizeH="0" baseline="0" dirty="0">
                <a:ln>
                  <a:noFill/>
                </a:ln>
                <a:solidFill>
                  <a:srgbClr val="000000"/>
                </a:solidFill>
                <a:effectLst/>
                <a:uFillTx/>
                <a:latin typeface="+mn-lt"/>
                <a:ea typeface="+mn-ea"/>
                <a:cs typeface="+mn-cs"/>
                <a:sym typeface="Calibri"/>
              </a:rPr>
              <a:t> (P256), secp256k1 (Bitcoin) and </a:t>
            </a:r>
            <a:r>
              <a:rPr kumimoji="0" lang="en-US" sz="1800" b="1" i="0" u="none" strike="noStrike" cap="none" spc="0" normalizeH="0" baseline="0" dirty="0">
                <a:ln>
                  <a:noFill/>
                </a:ln>
                <a:solidFill>
                  <a:srgbClr val="000000"/>
                </a:solidFill>
                <a:effectLst/>
                <a:uFillTx/>
                <a:latin typeface="+mn-lt"/>
                <a:ea typeface="+mn-ea"/>
                <a:cs typeface="+mn-cs"/>
                <a:sym typeface="Calibri"/>
              </a:rPr>
              <a:t>Curve 25519</a:t>
            </a:r>
          </a:p>
        </p:txBody>
      </p:sp>
    </p:spTree>
    <p:extLst>
      <p:ext uri="{BB962C8B-B14F-4D97-AF65-F5344CB8AC3E}">
        <p14:creationId xmlns:p14="http://schemas.microsoft.com/office/powerpoint/2010/main" val="511168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sp>
        <p:nvSpPr>
          <p:cNvPr id="49154" name="Content Placeholder 2">
            <a:extLst>
              <a:ext uri="{FF2B5EF4-FFF2-40B4-BE49-F238E27FC236}">
                <a16:creationId xmlns:a16="http://schemas.microsoft.com/office/drawing/2014/main" id="{0C7B4745-01B4-9E98-E96C-950C4311134B}"/>
              </a:ext>
            </a:extLst>
          </p:cNvPr>
          <p:cNvSpPr>
            <a:spLocks noGrp="1"/>
          </p:cNvSpPr>
          <p:nvPr>
            <p:ph idx="1"/>
          </p:nvPr>
        </p:nvSpPr>
        <p:spPr/>
        <p:txBody>
          <a:bodyPr/>
          <a:lstStyle/>
          <a:p>
            <a:endParaRPr lang="en-US" altLang="en-US"/>
          </a:p>
        </p:txBody>
      </p:sp>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C00000"/>
                </a:solidFill>
              </a:rPr>
              <a:t>Key Exchange with Public Key</a:t>
            </a:r>
          </a:p>
        </p:txBody>
      </p:sp>
      <p:pic>
        <p:nvPicPr>
          <p:cNvPr id="49157" name="Picture 7">
            <a:extLst>
              <a:ext uri="{FF2B5EF4-FFF2-40B4-BE49-F238E27FC236}">
                <a16:creationId xmlns:a16="http://schemas.microsoft.com/office/drawing/2014/main" id="{6673755E-08F9-78F7-8A27-BF6198FD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50546"/>
            <a:ext cx="10972800" cy="575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A918A64E-1810-A1EB-42A1-B8F594C24857}"/>
              </a:ext>
            </a:extLst>
          </p:cNvPr>
          <p:cNvSpPr>
            <a:spLocks noGrp="1"/>
          </p:cNvSpPr>
          <p:nvPr>
            <p:ph type="title"/>
          </p:nvPr>
        </p:nvSpPr>
        <p:spPr>
          <a:xfrm>
            <a:off x="609600" y="-270510"/>
            <a:ext cx="9875520" cy="1143000"/>
          </a:xfrm>
        </p:spPr>
        <p:txBody>
          <a:bodyPr/>
          <a:lstStyle/>
          <a:p>
            <a:pPr algn="l"/>
            <a:r>
              <a:rPr lang="en-US" altLang="en-US" sz="2400" b="1"/>
              <a:t>Key Exchange</a:t>
            </a:r>
          </a:p>
        </p:txBody>
      </p:sp>
      <p:sp>
        <p:nvSpPr>
          <p:cNvPr id="22530" name="Content Placeholder 2">
            <a:extLst>
              <a:ext uri="{FF2B5EF4-FFF2-40B4-BE49-F238E27FC236}">
                <a16:creationId xmlns:a16="http://schemas.microsoft.com/office/drawing/2014/main" id="{15D4DC24-B51C-B284-C85A-02CA5C5101AD}"/>
              </a:ext>
            </a:extLst>
          </p:cNvPr>
          <p:cNvSpPr>
            <a:spLocks noGrp="1"/>
          </p:cNvSpPr>
          <p:nvPr>
            <p:ph idx="1"/>
          </p:nvPr>
        </p:nvSpPr>
        <p:spPr>
          <a:xfrm>
            <a:off x="609600" y="577216"/>
            <a:ext cx="10942320" cy="4526280"/>
          </a:xfrm>
        </p:spPr>
        <p:txBody>
          <a:bodyPr>
            <a:normAutofit fontScale="92500" lnSpcReduction="10000"/>
          </a:bodyPr>
          <a:lstStyle/>
          <a:p>
            <a:r>
              <a:rPr lang="en-US" altLang="en-US" sz="2880" b="1"/>
              <a:t>Forward secrecy</a:t>
            </a:r>
            <a:r>
              <a:rPr lang="en-US" altLang="en-US" sz="288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880"/>
          </a:p>
          <a:p>
            <a:r>
              <a:rPr lang="en-GB" altLang="en-US" sz="2880" b="1"/>
              <a:t>Eph</a:t>
            </a:r>
            <a:r>
              <a:rPr lang="en-US" altLang="en-US" sz="2880" b="1"/>
              <a:t>emeral</a:t>
            </a:r>
            <a:r>
              <a:rPr lang="en-US" altLang="en-US" sz="288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880"/>
          </a:p>
        </p:txBody>
      </p:sp>
    </p:spTree>
    <p:extLst>
      <p:ext uri="{BB962C8B-B14F-4D97-AF65-F5344CB8AC3E}">
        <p14:creationId xmlns:p14="http://schemas.microsoft.com/office/powerpoint/2010/main" val="1710240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6DD85-BB70-E145-41BC-ECA2761AE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57602-8882-773C-98B0-1C2BD50D95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Signatures</a:t>
            </a:r>
            <a:endParaRPr lang="en-US" sz="5000" dirty="0">
              <a:solidFill>
                <a:srgbClr val="C00000"/>
              </a:solidFill>
            </a:endParaRPr>
          </a:p>
        </p:txBody>
      </p:sp>
      <p:sp>
        <p:nvSpPr>
          <p:cNvPr id="3" name="Subtitle 2">
            <a:extLst>
              <a:ext uri="{FF2B5EF4-FFF2-40B4-BE49-F238E27FC236}">
                <a16:creationId xmlns:a16="http://schemas.microsoft.com/office/drawing/2014/main" id="{7D8B0277-C085-A5A0-85C6-EAE8A3CBB38D}"/>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F75E1922-1140-EA7E-93AD-3382831E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9B5AE72B-4371-C1E7-FDBE-20619C31A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84913E6E-0609-1B1B-14F3-19F791F3F001}"/>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/signatures</a:t>
            </a:r>
          </a:p>
        </p:txBody>
      </p:sp>
      <p:pic>
        <p:nvPicPr>
          <p:cNvPr id="7" name="Picture 6">
            <a:extLst>
              <a:ext uri="{FF2B5EF4-FFF2-40B4-BE49-F238E27FC236}">
                <a16:creationId xmlns:a16="http://schemas.microsoft.com/office/drawing/2014/main" id="{729B099F-67B3-908E-E72F-6FBD93D11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388155F3-DAD5-19F8-65C6-D5F5AC5E633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b="1"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0829870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7" name="Picture 16" descr="A diagram of curves and signatures&#10;&#10;Description automatically generated">
            <a:extLst>
              <a:ext uri="{FF2B5EF4-FFF2-40B4-BE49-F238E27FC236}">
                <a16:creationId xmlns:a16="http://schemas.microsoft.com/office/drawing/2014/main" id="{5E9DA88C-E9C7-EF04-DF47-2721CA7CF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98" y="1550796"/>
            <a:ext cx="10173043" cy="4000635"/>
          </a:xfrm>
          <a:prstGeom prst="rect">
            <a:avLst/>
          </a:prstGeom>
        </p:spPr>
      </p:pic>
    </p:spTree>
    <p:extLst>
      <p:ext uri="{BB962C8B-B14F-4D97-AF65-F5344CB8AC3E}">
        <p14:creationId xmlns:p14="http://schemas.microsoft.com/office/powerpoint/2010/main" val="18775268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5" name="Picture 14" descr="A diagram of a public key&#10;&#10;Description automatically generated">
            <a:extLst>
              <a:ext uri="{FF2B5EF4-FFF2-40B4-BE49-F238E27FC236}">
                <a16:creationId xmlns:a16="http://schemas.microsoft.com/office/drawing/2014/main" id="{D603E67F-638C-C671-7E2C-7B6B4200C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21" y="1210899"/>
            <a:ext cx="10344808" cy="5752340"/>
          </a:xfrm>
          <a:prstGeom prst="rect">
            <a:avLst/>
          </a:prstGeom>
        </p:spPr>
      </p:pic>
    </p:spTree>
    <p:extLst>
      <p:ext uri="{BB962C8B-B14F-4D97-AF65-F5344CB8AC3E}">
        <p14:creationId xmlns:p14="http://schemas.microsoft.com/office/powerpoint/2010/main" val="16293899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79C1A-6DDF-898F-9C19-322395EA45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FF609C-C86D-A412-AE27-C720690060ED}"/>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ECCF08B0-DD0D-6B90-5B91-0A4AB0777B1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Base 64</a:t>
            </a:r>
            <a:endParaRPr sz="4000" dirty="0">
              <a:solidFill>
                <a:srgbClr val="C00000"/>
              </a:solidFill>
            </a:endParaRPr>
          </a:p>
        </p:txBody>
      </p:sp>
      <p:pic>
        <p:nvPicPr>
          <p:cNvPr id="4" name="Picture 3" descr="A screenshot of a computer code&#10;&#10;AI-generated content may be incorrect.">
            <a:extLst>
              <a:ext uri="{FF2B5EF4-FFF2-40B4-BE49-F238E27FC236}">
                <a16:creationId xmlns:a16="http://schemas.microsoft.com/office/drawing/2014/main" id="{9D19F0A0-BF90-52D2-81B9-2F8CDBBD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26" y="1087712"/>
            <a:ext cx="9020517" cy="5483059"/>
          </a:xfrm>
          <a:prstGeom prst="rect">
            <a:avLst/>
          </a:prstGeom>
        </p:spPr>
      </p:pic>
    </p:spTree>
    <p:extLst>
      <p:ext uri="{BB962C8B-B14F-4D97-AF65-F5344CB8AC3E}">
        <p14:creationId xmlns:p14="http://schemas.microsoft.com/office/powerpoint/2010/main" val="163022013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2A6D8121-AC68-08E7-8ACB-F0E58F9D5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02" y="1108516"/>
            <a:ext cx="7418320" cy="5749484"/>
          </a:xfrm>
          <a:prstGeom prst="rect">
            <a:avLst/>
          </a:prstGeom>
        </p:spPr>
      </p:pic>
    </p:spTree>
    <p:extLst>
      <p:ext uri="{BB962C8B-B14F-4D97-AF65-F5344CB8AC3E}">
        <p14:creationId xmlns:p14="http://schemas.microsoft.com/office/powerpoint/2010/main" val="83076575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4" name="Picture 3" descr="A diagram of a block diagram&#10;&#10;AI-generated content may be incorrect.">
            <a:extLst>
              <a:ext uri="{FF2B5EF4-FFF2-40B4-BE49-F238E27FC236}">
                <a16:creationId xmlns:a16="http://schemas.microsoft.com/office/drawing/2014/main" id="{97EF8B3F-57EC-45D5-4635-5398F026D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6708"/>
            <a:ext cx="11708582" cy="5250657"/>
          </a:xfrm>
          <a:prstGeom prst="rect">
            <a:avLst/>
          </a:prstGeom>
        </p:spPr>
      </p:pic>
    </p:spTree>
    <p:extLst>
      <p:ext uri="{BB962C8B-B14F-4D97-AF65-F5344CB8AC3E}">
        <p14:creationId xmlns:p14="http://schemas.microsoft.com/office/powerpoint/2010/main" val="23841427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 - RSA</a:t>
            </a:r>
            <a:endParaRPr sz="4000" dirty="0">
              <a:solidFill>
                <a:srgbClr val="C00000"/>
              </a:solidFill>
            </a:endParaRPr>
          </a:p>
        </p:txBody>
      </p:sp>
      <p:pic>
        <p:nvPicPr>
          <p:cNvPr id="27" name="Picture 26" descr="A diagram of a computer process&#10;&#10;Description automatically generated">
            <a:extLst>
              <a:ext uri="{FF2B5EF4-FFF2-40B4-BE49-F238E27FC236}">
                <a16:creationId xmlns:a16="http://schemas.microsoft.com/office/drawing/2014/main" id="{37EE60AD-1309-E136-ABE5-B2291540F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0" y="1379486"/>
            <a:ext cx="8909986" cy="5229402"/>
          </a:xfrm>
          <a:prstGeom prst="rect">
            <a:avLst/>
          </a:prstGeom>
        </p:spPr>
      </p:pic>
    </p:spTree>
    <p:extLst>
      <p:ext uri="{BB962C8B-B14F-4D97-AF65-F5344CB8AC3E}">
        <p14:creationId xmlns:p14="http://schemas.microsoft.com/office/powerpoint/2010/main" val="20683109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 Digital Signatures – PSS and PKCS1v15</a:t>
            </a:r>
            <a:endParaRPr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D6CA5875-A8E3-497A-FEFD-E4791E362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68" y="989057"/>
            <a:ext cx="6393055" cy="4013867"/>
          </a:xfrm>
          <a:prstGeom prst="rect">
            <a:avLst/>
          </a:prstGeom>
        </p:spPr>
      </p:pic>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https://asecuritysite.com/rsa/go_rsa4</a:t>
            </a:r>
            <a:r>
              <a:rPr lang="en-US" dirty="0"/>
              <a:t> </a:t>
            </a:r>
          </a:p>
        </p:txBody>
      </p:sp>
      <p:pic>
        <p:nvPicPr>
          <p:cNvPr id="9" name="Picture 8" descr="A screenshot of a computer&#10;&#10;Description automatically generated">
            <a:extLst>
              <a:ext uri="{FF2B5EF4-FFF2-40B4-BE49-F238E27FC236}">
                <a16:creationId xmlns:a16="http://schemas.microsoft.com/office/drawing/2014/main" id="{776F7877-5BC4-5586-0980-2E804E949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258" y="2139354"/>
            <a:ext cx="6433375" cy="3271486"/>
          </a:xfrm>
          <a:prstGeom prst="rect">
            <a:avLst/>
          </a:prstGeom>
        </p:spPr>
      </p:pic>
      <p:sp>
        <p:nvSpPr>
          <p:cNvPr id="11" name="TextBox 10">
            <a:extLst>
              <a:ext uri="{FF2B5EF4-FFF2-40B4-BE49-F238E27FC236}">
                <a16:creationId xmlns:a16="http://schemas.microsoft.com/office/drawing/2014/main" id="{DBBB5CDB-33F1-F54E-E0F7-CBB17AA7D39D}"/>
              </a:ext>
            </a:extLst>
          </p:cNvPr>
          <p:cNvSpPr txBox="1"/>
          <p:nvPr/>
        </p:nvSpPr>
        <p:spPr>
          <a:xfrm>
            <a:off x="4440622" y="6381225"/>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https://asecuritysite.com/rsa/go_rsa5</a:t>
            </a:r>
            <a:r>
              <a:rPr lang="en-US" dirty="0"/>
              <a:t> </a:t>
            </a:r>
          </a:p>
        </p:txBody>
      </p:sp>
    </p:spTree>
    <p:extLst>
      <p:ext uri="{BB962C8B-B14F-4D97-AF65-F5344CB8AC3E}">
        <p14:creationId xmlns:p14="http://schemas.microsoft.com/office/powerpoint/2010/main" val="416701796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6" name="TextBox 5">
            <a:extLst>
              <a:ext uri="{FF2B5EF4-FFF2-40B4-BE49-F238E27FC236}">
                <a16:creationId xmlns:a16="http://schemas.microsoft.com/office/drawing/2014/main" id="{30DA9708-8C8F-74C8-C370-BFAB7D64398B}"/>
              </a:ext>
            </a:extLst>
          </p:cNvPr>
          <p:cNvSpPr txBox="1"/>
          <p:nvPr/>
        </p:nvSpPr>
        <p:spPr>
          <a:xfrm>
            <a:off x="738351" y="6227524"/>
            <a:ext cx="662677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https://asecuritysite.com/ecdsa/ecdsa3</a:t>
            </a:r>
            <a:r>
              <a:rPr lang="en-US" dirty="0"/>
              <a:t> </a:t>
            </a:r>
          </a:p>
        </p:txBody>
      </p:sp>
      <p:pic>
        <p:nvPicPr>
          <p:cNvPr id="3" name="Picture 2" descr="A diagram of a block diagram&#10;&#10;AI-generated content may be incorrect.">
            <a:extLst>
              <a:ext uri="{FF2B5EF4-FFF2-40B4-BE49-F238E27FC236}">
                <a16:creationId xmlns:a16="http://schemas.microsoft.com/office/drawing/2014/main" id="{24AC4CE1-1CEA-ADBF-7450-A8B0FBB28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1" y="1009513"/>
            <a:ext cx="10887039" cy="5050687"/>
          </a:xfrm>
          <a:prstGeom prst="rect">
            <a:avLst/>
          </a:prstGeom>
        </p:spPr>
      </p:pic>
    </p:spTree>
    <p:extLst>
      <p:ext uri="{BB962C8B-B14F-4D97-AF65-F5344CB8AC3E}">
        <p14:creationId xmlns:p14="http://schemas.microsoft.com/office/powerpoint/2010/main" val="152740046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 Leak of nonce</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12B9E00-AFBA-4FC5-3146-A3D2C240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60" y="1267888"/>
            <a:ext cx="11049327" cy="4512801"/>
          </a:xfrm>
          <a:prstGeom prst="rect">
            <a:avLst/>
          </a:prstGeom>
        </p:spPr>
      </p:pic>
      <p:sp>
        <p:nvSpPr>
          <p:cNvPr id="6" name="TextBox 5">
            <a:extLst>
              <a:ext uri="{FF2B5EF4-FFF2-40B4-BE49-F238E27FC236}">
                <a16:creationId xmlns:a16="http://schemas.microsoft.com/office/drawing/2014/main" id="{25043EBE-75AA-CBE0-7C4A-672E0F8D1DF1}"/>
              </a:ext>
            </a:extLst>
          </p:cNvPr>
          <p:cNvSpPr txBox="1"/>
          <p:nvPr/>
        </p:nvSpPr>
        <p:spPr>
          <a:xfrm>
            <a:off x="736760" y="6280227"/>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https://asecuritysite.com/cracking/ecd2</a:t>
            </a:r>
            <a:r>
              <a:rPr lang="en-US" dirty="0"/>
              <a:t> </a:t>
            </a:r>
          </a:p>
        </p:txBody>
      </p:sp>
    </p:spTree>
    <p:extLst>
      <p:ext uri="{BB962C8B-B14F-4D97-AF65-F5344CB8AC3E}">
        <p14:creationId xmlns:p14="http://schemas.microsoft.com/office/powerpoint/2010/main" val="172289906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lockpass id lab">
            <a:extLst>
              <a:ext uri="{FF2B5EF4-FFF2-40B4-BE49-F238E27FC236}">
                <a16:creationId xmlns:a16="http://schemas.microsoft.com/office/drawing/2014/main" id="{327B7F71-ADDE-7B43-A579-D3BE7C77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99" y="5281879"/>
            <a:ext cx="4224042" cy="211202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err="1">
                <a:solidFill>
                  <a:srgbClr val="C00000"/>
                </a:solidFill>
              </a:rPr>
              <a:t>EdDSA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5" name="Rectangle 4">
            <a:hlinkClick r:id="rId4"/>
            <a:extLst>
              <a:ext uri="{FF2B5EF4-FFF2-40B4-BE49-F238E27FC236}">
                <a16:creationId xmlns:a16="http://schemas.microsoft.com/office/drawing/2014/main" id="{37E89EA0-F492-ED47-BAEB-2B51D829682D}"/>
              </a:ext>
            </a:extLst>
          </p:cNvPr>
          <p:cNvSpPr/>
          <p:nvPr/>
        </p:nvSpPr>
        <p:spPr>
          <a:xfrm>
            <a:off x="80970" y="6530736"/>
            <a:ext cx="418576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ecdsa_rs</a:t>
            </a:r>
            <a:endParaRPr lang="en-US" dirty="0"/>
          </a:p>
        </p:txBody>
      </p:sp>
      <p:sp>
        <p:nvSpPr>
          <p:cNvPr id="6" name="Rectangle 5">
            <a:extLst>
              <a:ext uri="{FF2B5EF4-FFF2-40B4-BE49-F238E27FC236}">
                <a16:creationId xmlns:a16="http://schemas.microsoft.com/office/drawing/2014/main" id="{11D77252-BDFF-C948-8069-71F8D59B3C6C}"/>
              </a:ext>
            </a:extLst>
          </p:cNvPr>
          <p:cNvSpPr/>
          <p:nvPr/>
        </p:nvSpPr>
        <p:spPr>
          <a:xfrm>
            <a:off x="80970" y="6058455"/>
            <a:ext cx="4302781" cy="369332"/>
          </a:xfrm>
          <a:prstGeom prst="rect">
            <a:avLst/>
          </a:prstGeom>
        </p:spPr>
        <p:txBody>
          <a:bodyPr wrap="none">
            <a:spAutoFit/>
          </a:bodyPr>
          <a:lstStyle/>
          <a:p>
            <a:r>
              <a:rPr lang="en-US" dirty="0">
                <a:hlinkClick r:id="rId5"/>
              </a:rPr>
              <a:t>https://</a:t>
            </a:r>
            <a:r>
              <a:rPr lang="en-US" dirty="0" err="1">
                <a:hlinkClick r:id="rId5"/>
              </a:rPr>
              <a:t>asecuritysite.com</a:t>
            </a:r>
            <a:r>
              <a:rPr lang="en-US" dirty="0">
                <a:hlinkClick r:id="rId5"/>
              </a:rPr>
              <a:t>/</a:t>
            </a:r>
            <a:r>
              <a:rPr lang="en-US" dirty="0" err="1">
                <a:hlinkClick r:id="rId5"/>
              </a:rPr>
              <a:t>golang</a:t>
            </a:r>
            <a:r>
              <a:rPr lang="en-US" dirty="0">
                <a:hlinkClick r:id="rId5"/>
              </a:rPr>
              <a:t>/ecdsa_rs2</a:t>
            </a:r>
            <a:endParaRPr lang="en-US" dirty="0"/>
          </a:p>
        </p:txBody>
      </p:sp>
      <p:pic>
        <p:nvPicPr>
          <p:cNvPr id="8" name="Picture 7" descr="A diagram of a flowchart&#10;&#10;Description automatically generated">
            <a:extLst>
              <a:ext uri="{FF2B5EF4-FFF2-40B4-BE49-F238E27FC236}">
                <a16:creationId xmlns:a16="http://schemas.microsoft.com/office/drawing/2014/main" id="{6773CFAC-AAC2-6243-B7DD-44EC23AA3F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34" y="1223151"/>
            <a:ext cx="9936978" cy="4000602"/>
          </a:xfrm>
          <a:prstGeom prst="rect">
            <a:avLst/>
          </a:prstGeom>
        </p:spPr>
      </p:pic>
    </p:spTree>
    <p:extLst>
      <p:ext uri="{BB962C8B-B14F-4D97-AF65-F5344CB8AC3E}">
        <p14:creationId xmlns:p14="http://schemas.microsoft.com/office/powerpoint/2010/main" val="288641346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Cloud Keys and Signatures</a:t>
            </a:r>
            <a:endParaRPr sz="4000" dirty="0">
              <a:solidFill>
                <a:srgbClr val="C00000"/>
              </a:solidFill>
            </a:endParaRPr>
          </a:p>
        </p:txBody>
      </p:sp>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https://asecuritysite.com/aws/lab09</a:t>
            </a:r>
            <a:r>
              <a:rPr lang="en-US" dirty="0"/>
              <a:t> </a:t>
            </a:r>
          </a:p>
        </p:txBody>
      </p:sp>
      <p:pic>
        <p:nvPicPr>
          <p:cNvPr id="1026" name="Picture 2">
            <a:extLst>
              <a:ext uri="{FF2B5EF4-FFF2-40B4-BE49-F238E27FC236}">
                <a16:creationId xmlns:a16="http://schemas.microsoft.com/office/drawing/2014/main" id="{E97166CA-88E3-4F00-AEBD-042E5FBBD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68" y="933797"/>
            <a:ext cx="5290753" cy="499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6783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5047B-145E-BF38-E677-515E2B1A2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FB415-91AE-F954-786B-8245AC9205BE}"/>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Certificates</a:t>
            </a:r>
            <a:endParaRPr lang="en-US" sz="5000" dirty="0">
              <a:solidFill>
                <a:srgbClr val="C00000"/>
              </a:solidFill>
            </a:endParaRPr>
          </a:p>
        </p:txBody>
      </p:sp>
      <p:sp>
        <p:nvSpPr>
          <p:cNvPr id="3" name="Subtitle 2">
            <a:extLst>
              <a:ext uri="{FF2B5EF4-FFF2-40B4-BE49-F238E27FC236}">
                <a16:creationId xmlns:a16="http://schemas.microsoft.com/office/drawing/2014/main" id="{34B0AC1E-EFDB-5F92-318E-A2933B53D20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D94846AC-589C-CBA8-7AAD-1ED4A436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E3FA05CE-7AED-1593-683E-132C170D0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8144619-6BD0-F75E-A068-A3EB58D5CF18}"/>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digitalcert</a:t>
            </a:r>
            <a:endParaRPr lang="en-US" sz="2600" b="1" dirty="0">
              <a:solidFill>
                <a:schemeClr val="bg1"/>
              </a:solidFill>
            </a:endParaRPr>
          </a:p>
        </p:txBody>
      </p:sp>
      <p:pic>
        <p:nvPicPr>
          <p:cNvPr id="7" name="Picture 6">
            <a:extLst>
              <a:ext uri="{FF2B5EF4-FFF2-40B4-BE49-F238E27FC236}">
                <a16:creationId xmlns:a16="http://schemas.microsoft.com/office/drawing/2014/main" id="{5EB7F650-FEDF-34DE-6B99-778B456B7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4FEEF865-990D-5C91-B6F8-A17B7BCEAC71}"/>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b="1" dirty="0">
                <a:solidFill>
                  <a:srgbClr val="C00000"/>
                </a:solidFill>
              </a:rPr>
              <a:t>Digital Certificates</a:t>
            </a:r>
          </a:p>
          <a:p>
            <a:endParaRPr lang="en-US" dirty="0"/>
          </a:p>
        </p:txBody>
      </p:sp>
    </p:spTree>
    <p:extLst>
      <p:ext uri="{BB962C8B-B14F-4D97-AF65-F5344CB8AC3E}">
        <p14:creationId xmlns:p14="http://schemas.microsoft.com/office/powerpoint/2010/main" val="369984147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r>
              <a:rPr lang="en-US" dirty="0"/>
              <a:t>Digital </a:t>
            </a:r>
            <a:r>
              <a:rPr lang="en-US" dirty="0" err="1"/>
              <a:t>Cerificates</a:t>
            </a:r>
            <a:endParaRPr dirty="0"/>
          </a:p>
        </p:txBody>
      </p:sp>
      <p:sp>
        <p:nvSpPr>
          <p:cNvPr id="132" name="Content Placeholder 2"/>
          <p:cNvSpPr txBox="1">
            <a:spLocks noGrp="1"/>
          </p:cNvSpPr>
          <p:nvPr>
            <p:ph type="body" idx="1"/>
          </p:nvPr>
        </p:nvSpPr>
        <p:spPr>
          <a:prstGeom prst="rect">
            <a:avLst/>
          </a:prstGeom>
        </p:spPr>
        <p:txBody>
          <a:bodyPr/>
          <a:lstStyle/>
          <a:p>
            <a:endParaRPr/>
          </a:p>
        </p:txBody>
      </p:sp>
      <p:pic>
        <p:nvPicPr>
          <p:cNvPr id="3" name="Picture 2" descr="A screenshot of a computer&#10;&#10;AI-generated content may be incorrect.">
            <a:extLst>
              <a:ext uri="{FF2B5EF4-FFF2-40B4-BE49-F238E27FC236}">
                <a16:creationId xmlns:a16="http://schemas.microsoft.com/office/drawing/2014/main" id="{7773AC33-F59C-B1FA-0AAE-6C9613301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8" y="1023430"/>
            <a:ext cx="8929688" cy="6176208"/>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04B5A414-3D33-BEBD-B372-0A450E4D6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861336" cy="685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4733</TotalTime>
  <Words>2713</Words>
  <Application>Microsoft Macintosh PowerPoint</Application>
  <PresentationFormat>Widescreen</PresentationFormat>
  <Paragraphs>509</Paragraphs>
  <Slides>132</Slides>
  <Notes>58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Baskerville</vt:lpstr>
      <vt:lpstr>Calibri</vt:lpstr>
      <vt:lpstr>Calibri Light</vt:lpstr>
      <vt:lpstr>MathJax_Main</vt:lpstr>
      <vt:lpstr>MathJax_Math</vt:lpstr>
      <vt:lpstr>Times</vt:lpstr>
      <vt:lpstr>Office Theme</vt:lpstr>
      <vt:lpstr>Cryptography</vt:lpstr>
      <vt:lpstr>A Bit of History</vt:lpstr>
      <vt:lpstr>Some Actors</vt:lpstr>
      <vt:lpstr>Cryptography:  Fundamentals</vt:lpstr>
      <vt:lpstr>Encoding and Decoding</vt:lpstr>
      <vt:lpstr>Keys</vt:lpstr>
      <vt:lpstr>Encoding</vt:lpstr>
      <vt:lpstr>Hexadecimal</vt:lpstr>
      <vt:lpstr>Base 64</vt:lpstr>
      <vt:lpstr>A Basic Operation</vt:lpstr>
      <vt:lpstr>Cryptography:  Symmetric Key</vt:lpstr>
      <vt:lpstr>Symmetric Key</vt:lpstr>
      <vt:lpstr>PowerPoint Presentation</vt:lpstr>
      <vt:lpstr>PowerPoint Presentation</vt:lpstr>
      <vt:lpstr>Symmetric Key - Modes</vt:lpstr>
      <vt:lpstr>Symmetric Key – Electronic Code Code (ECB)</vt:lpstr>
      <vt:lpstr>Symmetric Key – Cipher Block Chaining (CBC)</vt:lpstr>
      <vt:lpstr>Authenticated Encryption with Additional Data (AEAD)</vt:lpstr>
      <vt:lpstr>Cryptography:  Hashing</vt:lpstr>
      <vt:lpstr>PowerPoint Presentation</vt:lpstr>
      <vt:lpstr>PowerPoint Presentation</vt:lpstr>
      <vt:lpstr>Password Hashing</vt:lpstr>
      <vt:lpstr>PowerPoint Presentation</vt:lpstr>
      <vt:lpstr>PowerPoint Presentation</vt:lpstr>
      <vt:lpstr>PowerPoint Presentation</vt:lpstr>
      <vt:lpstr>PowerPoint Presentation</vt:lpstr>
      <vt:lpstr>PowerPoint Presentation</vt:lpstr>
      <vt:lpstr>PowerPoint Presentation</vt:lpstr>
      <vt:lpstr>Hash Collisions</vt:lpstr>
      <vt:lpstr>A Real Hash Collision Due To A Flaw</vt:lpstr>
      <vt:lpstr>Hash Collision Using Birthday Attack</vt:lpstr>
      <vt:lpstr>Benchmark</vt:lpstr>
      <vt:lpstr>Hash Crackers/Bit Coin Miners</vt:lpstr>
      <vt:lpstr>PowerPoint Presentation</vt:lpstr>
      <vt:lpstr>Brute Force - How many hash codes?</vt:lpstr>
      <vt:lpstr>Cryptography:  MAC</vt:lpstr>
      <vt:lpstr>HMAC (Key Hash Message Authentication Code)</vt:lpstr>
      <vt:lpstr>HMAC (Key Hash Message Authentication Code)</vt:lpstr>
      <vt:lpstr>CMAC (Cipher MAC)</vt:lpstr>
      <vt:lpstr>ChaCha20/Poly1305</vt:lpstr>
      <vt:lpstr>PowerPoint Presentation</vt:lpstr>
      <vt:lpstr>Cryptography:  KDF </vt:lpstr>
      <vt:lpstr>PowerPoint Presentation</vt:lpstr>
      <vt:lpstr>PowerPoint Presentation</vt:lpstr>
      <vt:lpstr>HKDF (HMAC Key Derivation Function)</vt:lpstr>
      <vt:lpstr>TLS Setup of Symmetric Key</vt:lpstr>
      <vt:lpstr>Slowing down hashing</vt:lpstr>
      <vt:lpstr>PBKDF2</vt:lpstr>
      <vt:lpstr>scrypt</vt:lpstr>
      <vt:lpstr>Argon2</vt:lpstr>
      <vt:lpstr>Argon2</vt:lpstr>
      <vt:lpstr>OWASP</vt:lpstr>
      <vt:lpstr>Using a Pepper Key </vt:lpstr>
      <vt:lpstr>Using a Pepper Key  </vt:lpstr>
      <vt:lpstr>Cryptography:  Public Key</vt:lpstr>
      <vt:lpstr>Public Key</vt:lpstr>
      <vt:lpstr>Public Key</vt:lpstr>
      <vt:lpstr>Public Key</vt:lpstr>
      <vt:lpstr>RSA</vt:lpstr>
      <vt:lpstr>RSA</vt:lpstr>
      <vt:lpstr>Optimal Asymmetric Encryption Padding (OAEP) padding</vt:lpstr>
      <vt:lpstr>RSA: PKCS1v15 padding</vt:lpstr>
      <vt:lpstr>ElGamal</vt:lpstr>
      <vt:lpstr>ElGamal</vt:lpstr>
      <vt:lpstr>PowerPoint Presentation</vt:lpstr>
      <vt:lpstr>PowerPoint Presentation</vt:lpstr>
      <vt:lpstr>Elliptic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Ring</vt:lpstr>
      <vt:lpstr>Cryptography:  Key Exchange</vt:lpstr>
      <vt:lpstr>Key Exchange Problem</vt:lpstr>
      <vt:lpstr>PowerPoint Presentation</vt:lpstr>
      <vt:lpstr>PowerPoint Presentation</vt:lpstr>
      <vt:lpstr>Picking g and p</vt:lpstr>
      <vt:lpstr>Eve-in-the-Middle</vt:lpstr>
      <vt:lpstr>Diffie-Hellman Generation</vt:lpstr>
      <vt:lpstr>PowerPoint Presentation</vt:lpstr>
      <vt:lpstr>PowerPoint Presentation</vt:lpstr>
      <vt:lpstr>Key Exchange</vt:lpstr>
      <vt:lpstr>Cryptography:  Digital Signatures</vt:lpstr>
      <vt:lpstr>Digital Signatures</vt:lpstr>
      <vt:lpstr>Digital Signatures</vt:lpstr>
      <vt:lpstr>Digital Signatures</vt:lpstr>
      <vt:lpstr>Digital Signatures</vt:lpstr>
      <vt:lpstr>Digital Signatures - RSA</vt:lpstr>
      <vt:lpstr>RSA Digital Signatures – PSS and PKCS1v15</vt:lpstr>
      <vt:lpstr>PowerPoint Presentation</vt:lpstr>
      <vt:lpstr>PowerPoint Presentation</vt:lpstr>
      <vt:lpstr>PowerPoint Presentation</vt:lpstr>
      <vt:lpstr>Cloud Keys and Signatures</vt:lpstr>
      <vt:lpstr>Cryptography:  Digital Certificates</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Crypto</dc:title>
  <cp:lastModifiedBy>Buchanan, Bill</cp:lastModifiedBy>
  <cp:revision>82</cp:revision>
  <cp:lastPrinted>2025-03-23T15:55:07Z</cp:lastPrinted>
  <dcterms:modified xsi:type="dcterms:W3CDTF">2025-03-25T13:54:29Z</dcterms:modified>
</cp:coreProperties>
</file>